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909300"/>
  <p:notesSz cx="7031038" cy="101631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44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7670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7670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7670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7911"/>
            <a:ext cx="7744968" cy="1085087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0791" y="2548128"/>
            <a:ext cx="731520" cy="73152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7743" y="3297936"/>
            <a:ext cx="728472" cy="72847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2984" y="4044696"/>
            <a:ext cx="752856" cy="75285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6615" y="4846320"/>
            <a:ext cx="3822191" cy="418795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57471" y="4828032"/>
            <a:ext cx="3480816" cy="421538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7775447" cy="114198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0785" y="67183"/>
            <a:ext cx="3044190" cy="51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7670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509139"/>
            <a:ext cx="7000875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okuto@shokokai-yamanashi.or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44450"/>
            <a:ext cx="4598709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2800" b="1" spc="5" dirty="0">
                <a:solidFill>
                  <a:srgbClr val="FFFFFF"/>
                </a:solidFill>
                <a:latin typeface="Microsoft YaHei UI"/>
                <a:cs typeface="Microsoft YaHei UI"/>
              </a:rPr>
              <a:t>困ってること、分からないこと</a:t>
            </a:r>
            <a:endParaRPr lang="en-US" altLang="ja-JP" sz="2800" b="1" spc="5" dirty="0">
              <a:solidFill>
                <a:srgbClr val="FFFFFF"/>
              </a:solidFill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2800" b="1" spc="5" dirty="0">
                <a:solidFill>
                  <a:srgbClr val="FFFFFF"/>
                </a:solidFill>
                <a:latin typeface="Microsoft YaHei UI"/>
                <a:cs typeface="Microsoft YaHei UI"/>
              </a:rPr>
              <a:t>　　　何かありませんか？</a:t>
            </a:r>
            <a:endParaRPr sz="2800" dirty="0">
              <a:latin typeface="Microsoft YaHei UI"/>
              <a:cs typeface="Microsoft YaHei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855" y="1158060"/>
            <a:ext cx="646353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ja-JP" sz="2000" b="1" spc="20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※</a:t>
            </a:r>
            <a:r>
              <a:rPr lang="ja-JP" altLang="en-US" sz="2000" b="1" spc="20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YaHei UI"/>
              </a:rPr>
              <a:t>消費税免税事業者、初めて消費税を納める事業様向け</a:t>
            </a:r>
            <a:endParaRPr sz="2000" dirty="0">
              <a:latin typeface="メイリオ" panose="020B0604030504040204" pitchFamily="50" charset="-128"/>
              <a:ea typeface="メイリオ" panose="020B0604030504040204" pitchFamily="50" charset="-128"/>
              <a:cs typeface="Microsoft YaHei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7975" y="1469212"/>
            <a:ext cx="18554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405FA9"/>
                </a:solidFill>
                <a:latin typeface="MS UI Gothic"/>
                <a:cs typeface="MS UI Gothic"/>
              </a:rPr>
              <a:t>消費税</a:t>
            </a:r>
            <a:endParaRPr sz="4800">
              <a:latin typeface="MS UI Gothic"/>
              <a:cs typeface="MS UI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2450" y="2747010"/>
            <a:ext cx="53149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042867"/>
                </a:solidFill>
                <a:latin typeface="Yu Gothic"/>
                <a:cs typeface="Yu Gothic"/>
              </a:rPr>
              <a:t>日時</a:t>
            </a:r>
            <a:endParaRPr sz="2000">
              <a:latin typeface="Yu Gothic"/>
              <a:cs typeface="Yu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1159" y="3540633"/>
            <a:ext cx="482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42867"/>
                </a:solidFill>
                <a:latin typeface="Yu Gothic"/>
                <a:cs typeface="Yu Gothic"/>
              </a:rPr>
              <a:t>会場</a:t>
            </a:r>
            <a:endParaRPr sz="1800">
              <a:latin typeface="Yu Gothic"/>
              <a:cs typeface="Yu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9448" y="4301490"/>
            <a:ext cx="482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42867"/>
                </a:solidFill>
                <a:latin typeface="Yu Gothic"/>
                <a:cs typeface="Yu Gothic"/>
              </a:rPr>
              <a:t>定員</a:t>
            </a:r>
            <a:endParaRPr sz="1800">
              <a:latin typeface="Yu Gothic"/>
              <a:cs typeface="Yu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7498" y="2608580"/>
            <a:ext cx="277558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300" dirty="0">
                <a:latin typeface="Yu Gothic"/>
                <a:cs typeface="Yu Gothic"/>
              </a:rPr>
              <a:t>202</a:t>
            </a:r>
            <a:r>
              <a:rPr sz="2300" dirty="0">
                <a:latin typeface="Yu Gothic"/>
                <a:cs typeface="Yu Gothic"/>
              </a:rPr>
              <a:t>3</a:t>
            </a:r>
            <a:r>
              <a:rPr sz="2300" spc="-355" dirty="0">
                <a:latin typeface="Yu Gothic"/>
                <a:cs typeface="Yu Gothic"/>
              </a:rPr>
              <a:t> </a:t>
            </a:r>
            <a:r>
              <a:rPr sz="2300" spc="310" dirty="0">
                <a:latin typeface="Yu Gothic"/>
                <a:cs typeface="Yu Gothic"/>
              </a:rPr>
              <a:t>年</a:t>
            </a:r>
            <a:r>
              <a:rPr lang="en-US" altLang="ja-JP" sz="4000" b="1" spc="320" dirty="0">
                <a:latin typeface="Yu Gothic"/>
                <a:cs typeface="Yu Gothic"/>
              </a:rPr>
              <a:t>8</a:t>
            </a:r>
            <a:r>
              <a:rPr sz="2300" b="1" spc="285" dirty="0">
                <a:latin typeface="Yu Gothic"/>
                <a:cs typeface="Yu Gothic"/>
              </a:rPr>
              <a:t>月</a:t>
            </a:r>
            <a:r>
              <a:rPr lang="en-US" altLang="ja-JP" sz="4000" b="1" spc="295" dirty="0">
                <a:latin typeface="Yu Gothic"/>
                <a:cs typeface="Yu Gothic"/>
              </a:rPr>
              <a:t>9</a:t>
            </a:r>
            <a:r>
              <a:rPr sz="2300" b="1" dirty="0">
                <a:latin typeface="Yu Gothic"/>
                <a:cs typeface="Yu Gothic"/>
              </a:rPr>
              <a:t>日</a:t>
            </a:r>
            <a:endParaRPr sz="2300" dirty="0">
              <a:latin typeface="Yu Gothic"/>
              <a:cs typeface="Yu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11256" y="2730754"/>
            <a:ext cx="728995" cy="436245"/>
          </a:xfrm>
          <a:custGeom>
            <a:avLst/>
            <a:gdLst/>
            <a:ahLst/>
            <a:cxnLst/>
            <a:rect l="l" t="t" r="r" b="b"/>
            <a:pathLst>
              <a:path w="612775" h="436244">
                <a:moveTo>
                  <a:pt x="306324" y="0"/>
                </a:moveTo>
                <a:lnTo>
                  <a:pt x="251265" y="3510"/>
                </a:lnTo>
                <a:lnTo>
                  <a:pt x="199443" y="13630"/>
                </a:lnTo>
                <a:lnTo>
                  <a:pt x="151722" y="29746"/>
                </a:lnTo>
                <a:lnTo>
                  <a:pt x="108969" y="51243"/>
                </a:lnTo>
                <a:lnTo>
                  <a:pt x="72048" y="77506"/>
                </a:lnTo>
                <a:lnTo>
                  <a:pt x="41825" y="107921"/>
                </a:lnTo>
                <a:lnTo>
                  <a:pt x="19166" y="141874"/>
                </a:lnTo>
                <a:lnTo>
                  <a:pt x="4935" y="178749"/>
                </a:lnTo>
                <a:lnTo>
                  <a:pt x="0" y="217932"/>
                </a:lnTo>
                <a:lnTo>
                  <a:pt x="4935" y="257114"/>
                </a:lnTo>
                <a:lnTo>
                  <a:pt x="19166" y="293989"/>
                </a:lnTo>
                <a:lnTo>
                  <a:pt x="41825" y="327942"/>
                </a:lnTo>
                <a:lnTo>
                  <a:pt x="72048" y="358357"/>
                </a:lnTo>
                <a:lnTo>
                  <a:pt x="108969" y="384620"/>
                </a:lnTo>
                <a:lnTo>
                  <a:pt x="151722" y="406117"/>
                </a:lnTo>
                <a:lnTo>
                  <a:pt x="199443" y="422233"/>
                </a:lnTo>
                <a:lnTo>
                  <a:pt x="251265" y="432353"/>
                </a:lnTo>
                <a:lnTo>
                  <a:pt x="306324" y="435864"/>
                </a:lnTo>
                <a:lnTo>
                  <a:pt x="361382" y="432353"/>
                </a:lnTo>
                <a:lnTo>
                  <a:pt x="413204" y="422233"/>
                </a:lnTo>
                <a:lnTo>
                  <a:pt x="460925" y="406117"/>
                </a:lnTo>
                <a:lnTo>
                  <a:pt x="503678" y="384620"/>
                </a:lnTo>
                <a:lnTo>
                  <a:pt x="540599" y="358357"/>
                </a:lnTo>
                <a:lnTo>
                  <a:pt x="570822" y="327942"/>
                </a:lnTo>
                <a:lnTo>
                  <a:pt x="593481" y="293989"/>
                </a:lnTo>
                <a:lnTo>
                  <a:pt x="607712" y="257114"/>
                </a:lnTo>
                <a:lnTo>
                  <a:pt x="612648" y="217932"/>
                </a:lnTo>
                <a:lnTo>
                  <a:pt x="607712" y="178749"/>
                </a:lnTo>
                <a:lnTo>
                  <a:pt x="593481" y="141874"/>
                </a:lnTo>
                <a:lnTo>
                  <a:pt x="570822" y="107921"/>
                </a:lnTo>
                <a:lnTo>
                  <a:pt x="540599" y="77506"/>
                </a:lnTo>
                <a:lnTo>
                  <a:pt x="503678" y="51243"/>
                </a:lnTo>
                <a:lnTo>
                  <a:pt x="460925" y="29746"/>
                </a:lnTo>
                <a:lnTo>
                  <a:pt x="413204" y="13630"/>
                </a:lnTo>
                <a:lnTo>
                  <a:pt x="361382" y="3510"/>
                </a:lnTo>
                <a:lnTo>
                  <a:pt x="306324" y="0"/>
                </a:lnTo>
                <a:close/>
              </a:path>
            </a:pathLst>
          </a:custGeom>
          <a:solidFill>
            <a:srgbClr val="4A97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10000" y="2777490"/>
            <a:ext cx="3302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2400" b="1" dirty="0">
                <a:solidFill>
                  <a:srgbClr val="FFFFFF"/>
                </a:solidFill>
                <a:latin typeface="Yu Gothic"/>
                <a:cs typeface="Yu Gothic"/>
              </a:rPr>
              <a:t>水</a:t>
            </a:r>
            <a:endParaRPr sz="2400" dirty="0">
              <a:latin typeface="Yu Gothic"/>
              <a:cs typeface="Yu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51974" y="2759340"/>
            <a:ext cx="3248025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800" b="1" spc="290" dirty="0">
                <a:latin typeface="Yu Gothic"/>
                <a:cs typeface="Yu Gothic"/>
              </a:rPr>
              <a:t>1</a:t>
            </a:r>
            <a:r>
              <a:rPr lang="en-US" altLang="ja-JP" sz="2800" b="1" spc="-5" dirty="0">
                <a:latin typeface="Yu Gothic"/>
                <a:cs typeface="Yu Gothic"/>
              </a:rPr>
              <a:t>0</a:t>
            </a:r>
            <a:r>
              <a:rPr sz="2800" b="1" spc="-10" dirty="0">
                <a:latin typeface="Yu Gothic"/>
                <a:cs typeface="Yu Gothic"/>
              </a:rPr>
              <a:t>：</a:t>
            </a:r>
            <a:r>
              <a:rPr sz="2800" b="1" spc="-285" dirty="0">
                <a:latin typeface="Yu Gothic"/>
                <a:cs typeface="Yu Gothic"/>
              </a:rPr>
              <a:t> </a:t>
            </a:r>
            <a:r>
              <a:rPr sz="2800" b="1" spc="295" dirty="0">
                <a:latin typeface="Yu Gothic"/>
                <a:cs typeface="Yu Gothic"/>
              </a:rPr>
              <a:t>0</a:t>
            </a:r>
            <a:r>
              <a:rPr sz="2800" b="1" spc="-5" dirty="0">
                <a:latin typeface="Yu Gothic"/>
                <a:cs typeface="Yu Gothic"/>
              </a:rPr>
              <a:t>0</a:t>
            </a:r>
            <a:r>
              <a:rPr sz="2800" b="1" spc="-275" dirty="0">
                <a:latin typeface="Yu Gothic"/>
                <a:cs typeface="Yu Gothic"/>
              </a:rPr>
              <a:t> </a:t>
            </a:r>
            <a:r>
              <a:rPr sz="2800" b="1" spc="-10" dirty="0">
                <a:latin typeface="Yu Gothic"/>
                <a:cs typeface="Yu Gothic"/>
              </a:rPr>
              <a:t>～</a:t>
            </a:r>
            <a:r>
              <a:rPr sz="2800" b="1" spc="-285" dirty="0">
                <a:latin typeface="Yu Gothic"/>
                <a:cs typeface="Yu Gothic"/>
              </a:rPr>
              <a:t> </a:t>
            </a:r>
            <a:r>
              <a:rPr sz="2800" b="1" spc="290" dirty="0">
                <a:latin typeface="Yu Gothic"/>
                <a:cs typeface="Yu Gothic"/>
              </a:rPr>
              <a:t>1</a:t>
            </a:r>
            <a:r>
              <a:rPr lang="en-US" altLang="ja-JP" sz="2800" b="1" spc="-5" dirty="0">
                <a:latin typeface="Yu Gothic"/>
                <a:cs typeface="Yu Gothic"/>
              </a:rPr>
              <a:t>6</a:t>
            </a:r>
            <a:r>
              <a:rPr sz="2800" b="1" spc="-275" dirty="0">
                <a:latin typeface="Yu Gothic"/>
                <a:cs typeface="Yu Gothic"/>
              </a:rPr>
              <a:t> </a:t>
            </a:r>
            <a:r>
              <a:rPr sz="2800" b="1" spc="-10" dirty="0">
                <a:latin typeface="Yu Gothic"/>
                <a:cs typeface="Yu Gothic"/>
              </a:rPr>
              <a:t>：</a:t>
            </a:r>
            <a:r>
              <a:rPr sz="2800" b="1" spc="-285" dirty="0">
                <a:latin typeface="Yu Gothic"/>
                <a:cs typeface="Yu Gothic"/>
              </a:rPr>
              <a:t> </a:t>
            </a:r>
            <a:r>
              <a:rPr sz="2800" b="1" spc="315" dirty="0">
                <a:latin typeface="Yu Gothic"/>
                <a:cs typeface="Yu Gothic"/>
              </a:rPr>
              <a:t>0</a:t>
            </a:r>
            <a:r>
              <a:rPr sz="2800" b="1" spc="-5" dirty="0">
                <a:latin typeface="Yu Gothic"/>
                <a:cs typeface="Yu Gothic"/>
              </a:rPr>
              <a:t>0</a:t>
            </a:r>
            <a:r>
              <a:rPr sz="2800" b="1" spc="-250" dirty="0">
                <a:latin typeface="Yu Gothic"/>
                <a:cs typeface="Yu Gothic"/>
              </a:rPr>
              <a:t> </a:t>
            </a:r>
            <a:endParaRPr sz="2800" dirty="0">
              <a:latin typeface="Yu Gothic"/>
              <a:cs typeface="Yu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8588" y="3423031"/>
            <a:ext cx="3248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Yu Gothic"/>
                <a:cs typeface="Yu Gothic"/>
              </a:rPr>
              <a:t>北杜市商工</a:t>
            </a:r>
            <a:r>
              <a:rPr sz="2400" b="1" spc="-5" dirty="0">
                <a:latin typeface="Yu Gothic"/>
                <a:cs typeface="Yu Gothic"/>
              </a:rPr>
              <a:t>会</a:t>
            </a:r>
            <a:r>
              <a:rPr sz="2400" b="1" spc="-10" dirty="0">
                <a:latin typeface="Yu Gothic"/>
                <a:cs typeface="Yu Gothic"/>
              </a:rPr>
              <a:t>2</a:t>
            </a:r>
            <a:r>
              <a:rPr sz="2400" b="1" dirty="0">
                <a:latin typeface="Yu Gothic"/>
                <a:cs typeface="Yu Gothic"/>
              </a:rPr>
              <a:t>階会議室</a:t>
            </a:r>
            <a:endParaRPr sz="2400">
              <a:latin typeface="Yu Gothic"/>
              <a:cs typeface="Yu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17796" y="3531870"/>
            <a:ext cx="24739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solidFill>
                  <a:srgbClr val="042867"/>
                </a:solidFill>
                <a:latin typeface="Yu Gothic"/>
                <a:cs typeface="Yu Gothic"/>
              </a:rPr>
              <a:t>北杜市長坂町長坂上</a:t>
            </a:r>
            <a:r>
              <a:rPr sz="1400" b="1" spc="-5" dirty="0">
                <a:solidFill>
                  <a:srgbClr val="042867"/>
                </a:solidFill>
                <a:latin typeface="Yu Gothic"/>
                <a:cs typeface="Yu Gothic"/>
              </a:rPr>
              <a:t>条</a:t>
            </a:r>
            <a:r>
              <a:rPr sz="1400" b="1" spc="-15" dirty="0">
                <a:solidFill>
                  <a:srgbClr val="042867"/>
                </a:solidFill>
                <a:latin typeface="Yu Gothic"/>
                <a:cs typeface="Yu Gothic"/>
              </a:rPr>
              <a:t>257</a:t>
            </a:r>
            <a:r>
              <a:rPr sz="1400" b="1" spc="-10" dirty="0">
                <a:solidFill>
                  <a:srgbClr val="042867"/>
                </a:solidFill>
                <a:latin typeface="Yu Gothic"/>
                <a:cs typeface="Yu Gothic"/>
              </a:rPr>
              <a:t>5</a:t>
            </a:r>
            <a:r>
              <a:rPr sz="1400" b="1" spc="-5" dirty="0">
                <a:solidFill>
                  <a:srgbClr val="042867"/>
                </a:solidFill>
                <a:latin typeface="Yu Gothic"/>
                <a:cs typeface="Yu Gothic"/>
              </a:rPr>
              <a:t>-</a:t>
            </a:r>
            <a:r>
              <a:rPr sz="1400" b="1" spc="-15" dirty="0">
                <a:solidFill>
                  <a:srgbClr val="042867"/>
                </a:solidFill>
                <a:latin typeface="Yu Gothic"/>
                <a:cs typeface="Yu Gothic"/>
              </a:rPr>
              <a:t>19</a:t>
            </a:r>
            <a:endParaRPr sz="1400">
              <a:latin typeface="Yu Gothic"/>
              <a:cs typeface="Yu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32712" y="3979291"/>
            <a:ext cx="147002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b="1" dirty="0">
                <a:latin typeface="Yu Gothic"/>
                <a:cs typeface="Yu Gothic"/>
              </a:rPr>
              <a:t>先</a:t>
            </a:r>
            <a:r>
              <a:rPr sz="1800" b="1" spc="-5" dirty="0">
                <a:latin typeface="Yu Gothic"/>
                <a:cs typeface="Yu Gothic"/>
              </a:rPr>
              <a:t>着</a:t>
            </a:r>
            <a:r>
              <a:rPr sz="4000" spc="5" dirty="0">
                <a:latin typeface="Yu Gothic"/>
                <a:cs typeface="Yu Gothic"/>
              </a:rPr>
              <a:t>10</a:t>
            </a:r>
            <a:r>
              <a:rPr sz="1800" b="1" spc="-195" dirty="0">
                <a:latin typeface="Yu Gothic"/>
                <a:cs typeface="Yu Gothic"/>
              </a:rPr>
              <a:t>名様</a:t>
            </a:r>
            <a:endParaRPr sz="1800">
              <a:latin typeface="Yu Gothic"/>
              <a:cs typeface="Yu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23161" y="5194757"/>
            <a:ext cx="15513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41E1C"/>
                </a:solidFill>
                <a:latin typeface="Yu Gothic"/>
                <a:cs typeface="Yu Gothic"/>
              </a:rPr>
              <a:t>個別相談会</a:t>
            </a:r>
            <a:endParaRPr sz="2400">
              <a:latin typeface="Yu Gothic"/>
              <a:cs typeface="Yu Gothic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11809" y="149352"/>
            <a:ext cx="7175500" cy="9153525"/>
            <a:chOff x="511809" y="149352"/>
            <a:chExt cx="7175500" cy="9153525"/>
          </a:xfrm>
        </p:grpSpPr>
        <p:sp>
          <p:nvSpPr>
            <p:cNvPr id="17" name="object 17"/>
            <p:cNvSpPr/>
            <p:nvPr/>
          </p:nvSpPr>
          <p:spPr>
            <a:xfrm>
              <a:off x="1203959" y="5641848"/>
              <a:ext cx="1920239" cy="0"/>
            </a:xfrm>
            <a:custGeom>
              <a:avLst/>
              <a:gdLst/>
              <a:ahLst/>
              <a:cxnLst/>
              <a:rect l="l" t="t" r="r" b="b"/>
              <a:pathLst>
                <a:path w="1920239">
                  <a:moveTo>
                    <a:pt x="0" y="0"/>
                  </a:moveTo>
                  <a:lnTo>
                    <a:pt x="1920239" y="0"/>
                  </a:lnTo>
                </a:path>
              </a:pathLst>
            </a:custGeom>
            <a:ln w="12700">
              <a:solidFill>
                <a:srgbClr val="9AC6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20768" y="5638800"/>
              <a:ext cx="2287905" cy="0"/>
            </a:xfrm>
            <a:custGeom>
              <a:avLst/>
              <a:gdLst/>
              <a:ahLst/>
              <a:cxnLst/>
              <a:rect l="l" t="t" r="r" b="b"/>
              <a:pathLst>
                <a:path w="2287904">
                  <a:moveTo>
                    <a:pt x="0" y="0"/>
                  </a:moveTo>
                  <a:lnTo>
                    <a:pt x="2287651" y="0"/>
                  </a:lnTo>
                </a:path>
              </a:pathLst>
            </a:custGeom>
            <a:ln w="12700">
              <a:solidFill>
                <a:srgbClr val="F5DA4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22163" y="7286244"/>
              <a:ext cx="1374775" cy="16510"/>
            </a:xfrm>
            <a:custGeom>
              <a:avLst/>
              <a:gdLst/>
              <a:ahLst/>
              <a:cxnLst/>
              <a:rect l="l" t="t" r="r" b="b"/>
              <a:pathLst>
                <a:path w="1374775" h="16509">
                  <a:moveTo>
                    <a:pt x="0" y="16256"/>
                  </a:moveTo>
                  <a:lnTo>
                    <a:pt x="1374266" y="0"/>
                  </a:lnTo>
                </a:path>
              </a:pathLst>
            </a:custGeom>
            <a:ln w="28575">
              <a:solidFill>
                <a:srgbClr val="F5DA4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159" y="9296400"/>
              <a:ext cx="6728459" cy="0"/>
            </a:xfrm>
            <a:custGeom>
              <a:avLst/>
              <a:gdLst/>
              <a:ahLst/>
              <a:cxnLst/>
              <a:rect l="l" t="t" r="r" b="b"/>
              <a:pathLst>
                <a:path w="6728459">
                  <a:moveTo>
                    <a:pt x="0" y="0"/>
                  </a:moveTo>
                  <a:lnTo>
                    <a:pt x="2293620" y="0"/>
                  </a:lnTo>
                </a:path>
                <a:path w="6728459">
                  <a:moveTo>
                    <a:pt x="4434840" y="0"/>
                  </a:moveTo>
                  <a:lnTo>
                    <a:pt x="672846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64224" y="149352"/>
              <a:ext cx="1322831" cy="1149096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5218302" y="5229640"/>
            <a:ext cx="1292225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ja-JP" altLang="en-US" sz="2000" b="1" spc="-10" dirty="0">
                <a:solidFill>
                  <a:srgbClr val="241E1C"/>
                </a:solidFill>
                <a:latin typeface="Yu Gothic"/>
                <a:cs typeface="Yu Gothic"/>
              </a:rPr>
              <a:t>秘密厳守</a:t>
            </a:r>
            <a:endParaRPr sz="2000" dirty="0">
              <a:latin typeface="Yu Gothic"/>
              <a:cs typeface="Yu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65572" y="5871210"/>
            <a:ext cx="1544955" cy="6399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5430" marR="5715" indent="-253365">
              <a:lnSpc>
                <a:spcPct val="100000"/>
              </a:lnSpc>
              <a:spcBef>
                <a:spcPts val="90"/>
              </a:spcBef>
            </a:pPr>
            <a:r>
              <a:rPr sz="2000" b="1" spc="-10" dirty="0" err="1">
                <a:solidFill>
                  <a:srgbClr val="241E1C"/>
                </a:solidFill>
                <a:latin typeface="Yu Gothic"/>
                <a:cs typeface="Yu Gothic"/>
              </a:rPr>
              <a:t>マ</a:t>
            </a:r>
            <a:r>
              <a:rPr sz="2000" b="1" spc="-10" dirty="0" err="1">
                <a:solidFill>
                  <a:srgbClr val="FF0000"/>
                </a:solidFill>
                <a:latin typeface="Yu Gothic"/>
                <a:cs typeface="Yu Gothic"/>
              </a:rPr>
              <a:t>ン</a:t>
            </a:r>
            <a:r>
              <a:rPr sz="2000" b="1" spc="-10" dirty="0" err="1">
                <a:solidFill>
                  <a:srgbClr val="241E1C"/>
                </a:solidFill>
                <a:latin typeface="Yu Gothic"/>
                <a:cs typeface="Yu Gothic"/>
              </a:rPr>
              <a:t>ツーマン</a:t>
            </a:r>
            <a:r>
              <a:rPr sz="2000" b="1" spc="-10" dirty="0">
                <a:solidFill>
                  <a:srgbClr val="241E1C"/>
                </a:solidFill>
                <a:latin typeface="Yu Gothic"/>
                <a:cs typeface="Yu Gothic"/>
              </a:rPr>
              <a:t> </a:t>
            </a:r>
            <a:endParaRPr lang="en-US" sz="2000" b="1" spc="-10" dirty="0">
              <a:solidFill>
                <a:srgbClr val="241E1C"/>
              </a:solidFill>
              <a:latin typeface="Yu Gothic"/>
              <a:cs typeface="Yu Gothic"/>
            </a:endParaRPr>
          </a:p>
          <a:p>
            <a:pPr marL="265430" marR="5715" indent="-253365">
              <a:lnSpc>
                <a:spcPct val="100000"/>
              </a:lnSpc>
              <a:spcBef>
                <a:spcPts val="90"/>
              </a:spcBef>
            </a:pPr>
            <a:r>
              <a:rPr lang="ja-JP" altLang="en-US" sz="2000" b="1" spc="-10" dirty="0">
                <a:solidFill>
                  <a:srgbClr val="241E1C"/>
                </a:solidFill>
                <a:latin typeface="Yu Gothic"/>
                <a:cs typeface="Yu Gothic"/>
              </a:rPr>
              <a:t>　 個別対応</a:t>
            </a:r>
            <a:endParaRPr sz="2000" dirty="0">
              <a:latin typeface="Yu Gothic"/>
              <a:cs typeface="Yu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17698" y="9151696"/>
            <a:ext cx="1970405" cy="238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5" dirty="0">
                <a:latin typeface="Yu Gothic"/>
                <a:cs typeface="Yu Gothic"/>
              </a:rPr>
              <a:t>お問い合わせ・お申込み</a:t>
            </a:r>
            <a:endParaRPr sz="1400">
              <a:latin typeface="Yu Gothic"/>
              <a:cs typeface="Yu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1649" y="10288320"/>
            <a:ext cx="2491105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00" b="1" spc="-22" baseline="9920" dirty="0">
                <a:latin typeface="Yu Gothic"/>
                <a:cs typeface="Yu Gothic"/>
              </a:rPr>
              <a:t>T</a:t>
            </a:r>
            <a:r>
              <a:rPr sz="2100" b="1" spc="-15" baseline="9920" dirty="0">
                <a:latin typeface="Yu Gothic"/>
                <a:cs typeface="Yu Gothic"/>
              </a:rPr>
              <a:t>EL：</a:t>
            </a:r>
            <a:r>
              <a:rPr sz="2100" b="1" spc="-315" baseline="9920" dirty="0">
                <a:latin typeface="Yu Gothic"/>
                <a:cs typeface="Yu Gothic"/>
              </a:rPr>
              <a:t> </a:t>
            </a:r>
            <a:r>
              <a:rPr sz="2300" spc="-10" dirty="0">
                <a:latin typeface="Yu Gothic"/>
                <a:cs typeface="Yu Gothic"/>
              </a:rPr>
              <a:t>055</a:t>
            </a:r>
            <a:r>
              <a:rPr sz="2300" spc="-20" dirty="0">
                <a:latin typeface="Yu Gothic"/>
                <a:cs typeface="Yu Gothic"/>
              </a:rPr>
              <a:t>1</a:t>
            </a:r>
            <a:r>
              <a:rPr sz="2300" dirty="0">
                <a:latin typeface="Yu Gothic"/>
                <a:cs typeface="Yu Gothic"/>
              </a:rPr>
              <a:t>-</a:t>
            </a:r>
            <a:r>
              <a:rPr sz="2300" spc="-10" dirty="0">
                <a:latin typeface="Yu Gothic"/>
                <a:cs typeface="Yu Gothic"/>
              </a:rPr>
              <a:t>3</a:t>
            </a:r>
            <a:r>
              <a:rPr sz="2300" spc="-15" dirty="0">
                <a:latin typeface="Yu Gothic"/>
                <a:cs typeface="Yu Gothic"/>
              </a:rPr>
              <a:t>2</a:t>
            </a:r>
            <a:r>
              <a:rPr sz="2300" dirty="0">
                <a:latin typeface="Yu Gothic"/>
                <a:cs typeface="Yu Gothic"/>
              </a:rPr>
              <a:t>-</a:t>
            </a:r>
            <a:r>
              <a:rPr sz="2300" spc="-15" dirty="0">
                <a:latin typeface="Yu Gothic"/>
                <a:cs typeface="Yu Gothic"/>
              </a:rPr>
              <a:t>1211</a:t>
            </a:r>
            <a:endParaRPr sz="2300">
              <a:latin typeface="Yu Gothic"/>
              <a:cs typeface="Yu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63948" y="10367874"/>
            <a:ext cx="5594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Yu Gothic"/>
                <a:cs typeface="Yu Gothic"/>
              </a:rPr>
              <a:t>F</a:t>
            </a:r>
            <a:r>
              <a:rPr sz="1400" b="1" spc="-5" dirty="0">
                <a:latin typeface="Yu Gothic"/>
                <a:cs typeface="Yu Gothic"/>
              </a:rPr>
              <a:t>A</a:t>
            </a:r>
            <a:r>
              <a:rPr sz="1400" b="1" dirty="0">
                <a:latin typeface="Yu Gothic"/>
                <a:cs typeface="Yu Gothic"/>
              </a:rPr>
              <a:t>X</a:t>
            </a:r>
            <a:r>
              <a:rPr sz="1400" b="1" spc="-10" dirty="0">
                <a:latin typeface="Yu Gothic"/>
                <a:cs typeface="Yu Gothic"/>
              </a:rPr>
              <a:t>：</a:t>
            </a:r>
            <a:endParaRPr sz="1400">
              <a:latin typeface="Yu Gothic"/>
              <a:cs typeface="Yu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581393" y="336296"/>
            <a:ext cx="94106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Yu Gothic"/>
                <a:cs typeface="Yu Gothic"/>
              </a:rPr>
              <a:t>個別 相談会</a:t>
            </a:r>
            <a:endParaRPr sz="2400">
              <a:latin typeface="Yu Gothic"/>
              <a:cs typeface="Yu Gothic"/>
            </a:endParaRPr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2096770" y="1490218"/>
          <a:ext cx="3959859" cy="7437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4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3711">
                <a:tc>
                  <a:txBody>
                    <a:bodyPr/>
                    <a:lstStyle/>
                    <a:p>
                      <a:pPr marL="127635">
                        <a:lnSpc>
                          <a:spcPts val="5755"/>
                        </a:lnSpc>
                      </a:pPr>
                      <a:r>
                        <a:rPr sz="5800" dirty="0">
                          <a:solidFill>
                            <a:srgbClr val="405FA9"/>
                          </a:solidFill>
                          <a:latin typeface="MS UI Gothic"/>
                          <a:cs typeface="MS UI Gothic"/>
                        </a:rPr>
                        <a:t>イ</a:t>
                      </a:r>
                      <a:endParaRPr sz="5800">
                        <a:latin typeface="MS UI Gothic"/>
                        <a:cs typeface="MS UI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60AC"/>
                      </a:solidFill>
                      <a:prstDash val="solid"/>
                    </a:lnL>
                    <a:lnR w="12700">
                      <a:solidFill>
                        <a:srgbClr val="0060AC"/>
                      </a:solidFill>
                      <a:prstDash val="solid"/>
                    </a:lnR>
                    <a:lnT w="12700">
                      <a:solidFill>
                        <a:srgbClr val="0060AC"/>
                      </a:solidFill>
                      <a:prstDash val="solid"/>
                    </a:lnT>
                    <a:lnB w="12700">
                      <a:solidFill>
                        <a:srgbClr val="0060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5755"/>
                        </a:lnSpc>
                      </a:pPr>
                      <a:r>
                        <a:rPr sz="5800" dirty="0">
                          <a:solidFill>
                            <a:srgbClr val="405FA9"/>
                          </a:solidFill>
                          <a:latin typeface="MS UI Gothic"/>
                          <a:cs typeface="MS UI Gothic"/>
                        </a:rPr>
                        <a:t>ン</a:t>
                      </a:r>
                      <a:endParaRPr sz="5800" dirty="0">
                        <a:latin typeface="MS UI Gothic"/>
                        <a:cs typeface="MS UI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60AC"/>
                      </a:solidFill>
                      <a:prstDash val="solid"/>
                    </a:lnL>
                    <a:lnR w="12700">
                      <a:solidFill>
                        <a:srgbClr val="0060AC"/>
                      </a:solidFill>
                      <a:prstDash val="solid"/>
                    </a:lnR>
                    <a:lnT w="12700">
                      <a:solidFill>
                        <a:srgbClr val="0060AC"/>
                      </a:solidFill>
                      <a:prstDash val="solid"/>
                    </a:lnT>
                    <a:lnB w="12700">
                      <a:solidFill>
                        <a:srgbClr val="0060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755"/>
                        </a:lnSpc>
                      </a:pPr>
                      <a:r>
                        <a:rPr sz="5800" dirty="0">
                          <a:solidFill>
                            <a:srgbClr val="405FA9"/>
                          </a:solidFill>
                          <a:latin typeface="MS UI Gothic"/>
                          <a:cs typeface="MS UI Gothic"/>
                        </a:rPr>
                        <a:t>ボ</a:t>
                      </a:r>
                      <a:endParaRPr sz="5800">
                        <a:latin typeface="MS UI Gothic"/>
                        <a:cs typeface="MS UI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60AC"/>
                      </a:solidFill>
                      <a:prstDash val="solid"/>
                    </a:lnL>
                    <a:lnR w="12700">
                      <a:solidFill>
                        <a:srgbClr val="0060AC"/>
                      </a:solidFill>
                      <a:prstDash val="solid"/>
                    </a:lnR>
                    <a:lnT w="12700">
                      <a:solidFill>
                        <a:srgbClr val="0060AC"/>
                      </a:solidFill>
                      <a:prstDash val="solid"/>
                    </a:lnT>
                    <a:lnB w="12700">
                      <a:solidFill>
                        <a:srgbClr val="0060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755"/>
                        </a:lnSpc>
                      </a:pPr>
                      <a:r>
                        <a:rPr sz="5800" dirty="0">
                          <a:solidFill>
                            <a:srgbClr val="405FA9"/>
                          </a:solidFill>
                          <a:latin typeface="MS UI Gothic"/>
                          <a:cs typeface="MS UI Gothic"/>
                        </a:rPr>
                        <a:t>イ</a:t>
                      </a:r>
                      <a:endParaRPr sz="5800" dirty="0">
                        <a:latin typeface="MS UI Gothic"/>
                        <a:cs typeface="MS UI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60AC"/>
                      </a:solidFill>
                      <a:prstDash val="solid"/>
                    </a:lnL>
                    <a:lnR w="12700">
                      <a:solidFill>
                        <a:srgbClr val="0060AC"/>
                      </a:solidFill>
                      <a:prstDash val="solid"/>
                    </a:lnR>
                    <a:lnT w="12700">
                      <a:solidFill>
                        <a:srgbClr val="0060AC"/>
                      </a:solidFill>
                      <a:prstDash val="solid"/>
                    </a:lnT>
                    <a:lnB w="12700">
                      <a:solidFill>
                        <a:srgbClr val="0060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5755"/>
                        </a:lnSpc>
                      </a:pPr>
                      <a:r>
                        <a:rPr sz="5800" dirty="0">
                          <a:solidFill>
                            <a:srgbClr val="405FA9"/>
                          </a:solidFill>
                          <a:latin typeface="MS UI Gothic"/>
                          <a:cs typeface="MS UI Gothic"/>
                        </a:rPr>
                        <a:t>ス</a:t>
                      </a:r>
                      <a:endParaRPr sz="5800" dirty="0">
                        <a:latin typeface="MS UI Gothic"/>
                        <a:cs typeface="MS UI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60AC"/>
                      </a:solidFill>
                      <a:prstDash val="solid"/>
                    </a:lnL>
                    <a:lnR w="12700">
                      <a:solidFill>
                        <a:srgbClr val="0060AC"/>
                      </a:solidFill>
                      <a:prstDash val="solid"/>
                    </a:lnR>
                    <a:lnT w="12700">
                      <a:solidFill>
                        <a:srgbClr val="0060AC"/>
                      </a:solidFill>
                      <a:prstDash val="solid"/>
                    </a:lnT>
                    <a:lnB w="12700">
                      <a:solidFill>
                        <a:srgbClr val="0060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9" name="object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0" y="6897623"/>
            <a:ext cx="499872" cy="484632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6152769" y="1390345"/>
            <a:ext cx="1501775" cy="911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800" spc="10" dirty="0">
                <a:solidFill>
                  <a:srgbClr val="405FA9"/>
                </a:solidFill>
                <a:latin typeface="MS UI Gothic"/>
                <a:cs typeface="MS UI Gothic"/>
              </a:rPr>
              <a:t>制度</a:t>
            </a:r>
            <a:endParaRPr sz="5800">
              <a:latin typeface="MS UI Gothic"/>
              <a:cs typeface="MS UI Goth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01495" y="9433722"/>
            <a:ext cx="4418965" cy="848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47140" marR="5080" indent="-1235075">
              <a:lnSpc>
                <a:spcPct val="117300"/>
              </a:lnSpc>
              <a:spcBef>
                <a:spcPts val="95"/>
              </a:spcBef>
            </a:pPr>
            <a:r>
              <a:rPr sz="2300" b="1" dirty="0">
                <a:latin typeface="Yu Gothic"/>
                <a:cs typeface="Yu Gothic"/>
              </a:rPr>
              <a:t>裏面⇒</a:t>
            </a:r>
            <a:r>
              <a:rPr sz="2300" b="1" spc="5" dirty="0">
                <a:latin typeface="Yu Gothic"/>
                <a:cs typeface="Yu Gothic"/>
              </a:rPr>
              <a:t>お申込み書にご記入下さい </a:t>
            </a:r>
            <a:r>
              <a:rPr sz="2300" b="1" spc="5" dirty="0">
                <a:solidFill>
                  <a:srgbClr val="042867"/>
                </a:solidFill>
                <a:latin typeface="Yu Gothic"/>
                <a:cs typeface="Yu Gothic"/>
              </a:rPr>
              <a:t>北杜市商工会</a:t>
            </a:r>
            <a:endParaRPr sz="2300">
              <a:latin typeface="Yu Gothic"/>
              <a:cs typeface="Yu Gothic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44541" y="10264241"/>
            <a:ext cx="1897380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0" dirty="0">
                <a:latin typeface="Yu Gothic"/>
                <a:cs typeface="Yu Gothic"/>
              </a:rPr>
              <a:t>0551-32-1215</a:t>
            </a:r>
            <a:endParaRPr sz="2300">
              <a:latin typeface="Yu Gothic"/>
              <a:cs typeface="Yu Gothic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31239" y="5651617"/>
            <a:ext cx="2729865" cy="2089033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55575">
              <a:lnSpc>
                <a:spcPct val="100000"/>
              </a:lnSpc>
              <a:spcBef>
                <a:spcPts val="1270"/>
              </a:spcBef>
            </a:pPr>
            <a:r>
              <a:rPr sz="2000" spc="-10" dirty="0">
                <a:solidFill>
                  <a:srgbClr val="241E1C"/>
                </a:solidFill>
                <a:latin typeface="Yu Gothic"/>
                <a:cs typeface="Yu Gothic"/>
              </a:rPr>
              <a:t>お一人様相談時間</a:t>
            </a:r>
            <a:endParaRPr sz="2000" dirty="0">
              <a:latin typeface="Yu Gothic"/>
              <a:cs typeface="Yu Gothic"/>
            </a:endParaRPr>
          </a:p>
          <a:p>
            <a:pPr marL="734060">
              <a:lnSpc>
                <a:spcPct val="100000"/>
              </a:lnSpc>
              <a:spcBef>
                <a:spcPts val="1175"/>
              </a:spcBef>
            </a:pPr>
            <a:r>
              <a:rPr sz="2000" b="1" dirty="0">
                <a:solidFill>
                  <a:srgbClr val="241E1C"/>
                </a:solidFill>
                <a:latin typeface="Yu Gothic"/>
                <a:cs typeface="Yu Gothic"/>
              </a:rPr>
              <a:t>~</a:t>
            </a:r>
            <a:r>
              <a:rPr lang="en-US" altLang="ja-JP" sz="2000" b="1" dirty="0">
                <a:solidFill>
                  <a:srgbClr val="241E1C"/>
                </a:solidFill>
                <a:latin typeface="Yu Gothic"/>
                <a:cs typeface="Yu Gothic"/>
              </a:rPr>
              <a:t>30</a:t>
            </a:r>
            <a:r>
              <a:rPr sz="2000" b="1" spc="-10" dirty="0">
                <a:solidFill>
                  <a:srgbClr val="241E1C"/>
                </a:solidFill>
                <a:latin typeface="Yu Gothic"/>
                <a:cs typeface="Yu Gothic"/>
              </a:rPr>
              <a:t>分</a:t>
            </a:r>
            <a:endParaRPr sz="2000" dirty="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1400" b="1" spc="-10" dirty="0" err="1">
                <a:solidFill>
                  <a:srgbClr val="241E1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インボイスに登録申請すべき</a:t>
            </a:r>
            <a:r>
              <a:rPr sz="1400" b="1" spc="-10" dirty="0">
                <a:solidFill>
                  <a:srgbClr val="241E1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？</a:t>
            </a:r>
            <a:endParaRPr sz="140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35560">
              <a:lnSpc>
                <a:spcPct val="100000"/>
              </a:lnSpc>
              <a:spcBef>
                <a:spcPts val="1145"/>
              </a:spcBef>
            </a:pPr>
            <a:r>
              <a:rPr lang="ja-JP" altLang="en-US" sz="1400" b="1" spc="5" dirty="0">
                <a:solidFill>
                  <a:srgbClr val="241E1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インボイス登録の手順は</a:t>
            </a:r>
            <a:r>
              <a:rPr sz="1400" b="1" spc="5" dirty="0">
                <a:solidFill>
                  <a:srgbClr val="241E1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？</a:t>
            </a:r>
            <a:endParaRPr sz="140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64769">
              <a:lnSpc>
                <a:spcPct val="100000"/>
              </a:lnSpc>
              <a:spcBef>
                <a:spcPts val="1300"/>
              </a:spcBef>
            </a:pPr>
            <a:r>
              <a:rPr lang="ja-JP" altLang="en-US" sz="1400" b="1" spc="5" dirty="0">
                <a:solidFill>
                  <a:srgbClr val="241E1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消費税の計算の方法は</a:t>
            </a:r>
            <a:r>
              <a:rPr sz="1400" b="1" spc="5" dirty="0">
                <a:solidFill>
                  <a:srgbClr val="241E1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？</a:t>
            </a:r>
            <a:endParaRPr sz="140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97991" y="7808722"/>
            <a:ext cx="2502077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400" b="1" spc="5" dirty="0">
                <a:solidFill>
                  <a:srgbClr val="241E1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帳簿のつけ方や注意点は？</a:t>
            </a:r>
            <a:endParaRPr sz="140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31947" y="4123182"/>
            <a:ext cx="1549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Yu Gothic"/>
                <a:cs typeface="Yu Gothic"/>
              </a:rPr>
              <a:t>完全予約制</a:t>
            </a:r>
            <a:endParaRPr sz="2400">
              <a:latin typeface="Yu Gothic"/>
              <a:cs typeface="Yu Gothic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7743" y="6476238"/>
            <a:ext cx="269240" cy="158305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875"/>
              </a:spcBef>
            </a:pPr>
            <a:r>
              <a:rPr sz="1800" b="1" dirty="0">
                <a:solidFill>
                  <a:srgbClr val="241E1C"/>
                </a:solidFill>
                <a:latin typeface="Yu Gothic"/>
                <a:cs typeface="Yu Gothic"/>
              </a:rPr>
              <a:t>□</a:t>
            </a:r>
            <a:endParaRPr sz="180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1800" b="1" dirty="0">
                <a:solidFill>
                  <a:srgbClr val="241E1C"/>
                </a:solidFill>
                <a:latin typeface="Yu Gothic"/>
                <a:cs typeface="Yu Gothic"/>
              </a:rPr>
              <a:t>□</a:t>
            </a:r>
            <a:endParaRPr sz="1800">
              <a:latin typeface="Yu Gothic"/>
              <a:cs typeface="Yu Gothic"/>
            </a:endParaRPr>
          </a:p>
          <a:p>
            <a:pPr marL="22860">
              <a:lnSpc>
                <a:spcPct val="100000"/>
              </a:lnSpc>
              <a:spcBef>
                <a:spcPts val="790"/>
              </a:spcBef>
            </a:pPr>
            <a:r>
              <a:rPr sz="1800" b="1" dirty="0">
                <a:solidFill>
                  <a:srgbClr val="241E1C"/>
                </a:solidFill>
                <a:latin typeface="Yu Gothic"/>
                <a:cs typeface="Yu Gothic"/>
              </a:rPr>
              <a:t>□</a:t>
            </a:r>
            <a:endParaRPr sz="1800">
              <a:latin typeface="Yu Gothic"/>
              <a:cs typeface="Yu Gothic"/>
            </a:endParaRPr>
          </a:p>
          <a:p>
            <a:pPr marL="22860">
              <a:lnSpc>
                <a:spcPct val="100000"/>
              </a:lnSpc>
              <a:spcBef>
                <a:spcPts val="1280"/>
              </a:spcBef>
            </a:pPr>
            <a:r>
              <a:rPr sz="1800" b="1" dirty="0">
                <a:solidFill>
                  <a:srgbClr val="241E1C"/>
                </a:solidFill>
                <a:latin typeface="Yu Gothic"/>
                <a:cs typeface="Yu Gothic"/>
              </a:rPr>
              <a:t>□</a:t>
            </a:r>
            <a:endParaRPr sz="1800">
              <a:latin typeface="Yu Gothic"/>
              <a:cs typeface="Yu Gothic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81508" y="5995606"/>
            <a:ext cx="1216025" cy="747395"/>
            <a:chOff x="181508" y="5995606"/>
            <a:chExt cx="1216025" cy="747395"/>
          </a:xfrm>
        </p:grpSpPr>
        <p:sp>
          <p:nvSpPr>
            <p:cNvPr id="38" name="object 38"/>
            <p:cNvSpPr/>
            <p:nvPr/>
          </p:nvSpPr>
          <p:spPr>
            <a:xfrm>
              <a:off x="186270" y="6000369"/>
              <a:ext cx="1206500" cy="737870"/>
            </a:xfrm>
            <a:custGeom>
              <a:avLst/>
              <a:gdLst/>
              <a:ahLst/>
              <a:cxnLst/>
              <a:rect l="l" t="t" r="r" b="b"/>
              <a:pathLst>
                <a:path w="1206500" h="737870">
                  <a:moveTo>
                    <a:pt x="0" y="357505"/>
                  </a:moveTo>
                  <a:lnTo>
                    <a:pt x="1080604" y="0"/>
                  </a:lnTo>
                  <a:lnTo>
                    <a:pt x="1206284" y="379857"/>
                  </a:lnTo>
                  <a:lnTo>
                    <a:pt x="125691" y="737362"/>
                  </a:lnTo>
                  <a:lnTo>
                    <a:pt x="0" y="35750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4993" y="6366256"/>
              <a:ext cx="225805" cy="225806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555001" y="6139942"/>
              <a:ext cx="704850" cy="373380"/>
            </a:xfrm>
            <a:custGeom>
              <a:avLst/>
              <a:gdLst/>
              <a:ahLst/>
              <a:cxnLst/>
              <a:rect l="l" t="t" r="r" b="b"/>
              <a:pathLst>
                <a:path w="704850" h="373379">
                  <a:moveTo>
                    <a:pt x="63982" y="227837"/>
                  </a:moveTo>
                  <a:lnTo>
                    <a:pt x="20473" y="243332"/>
                  </a:lnTo>
                  <a:lnTo>
                    <a:pt x="0" y="288782"/>
                  </a:lnTo>
                  <a:lnTo>
                    <a:pt x="1286" y="304178"/>
                  </a:lnTo>
                  <a:lnTo>
                    <a:pt x="17911" y="346614"/>
                  </a:lnTo>
                  <a:lnTo>
                    <a:pt x="59843" y="373300"/>
                  </a:lnTo>
                  <a:lnTo>
                    <a:pt x="73493" y="373076"/>
                  </a:lnTo>
                  <a:lnTo>
                    <a:pt x="112471" y="355748"/>
                  </a:lnTo>
                  <a:lnTo>
                    <a:pt x="118538" y="348779"/>
                  </a:lnTo>
                  <a:lnTo>
                    <a:pt x="67557" y="348779"/>
                  </a:lnTo>
                  <a:lnTo>
                    <a:pt x="55398" y="342979"/>
                  </a:lnTo>
                  <a:lnTo>
                    <a:pt x="44983" y="330059"/>
                  </a:lnTo>
                  <a:lnTo>
                    <a:pt x="36310" y="310007"/>
                  </a:lnTo>
                  <a:lnTo>
                    <a:pt x="31367" y="288887"/>
                  </a:lnTo>
                  <a:lnTo>
                    <a:pt x="32059" y="272399"/>
                  </a:lnTo>
                  <a:lnTo>
                    <a:pt x="38386" y="260554"/>
                  </a:lnTo>
                  <a:lnTo>
                    <a:pt x="50344" y="253364"/>
                  </a:lnTo>
                  <a:lnTo>
                    <a:pt x="59521" y="252198"/>
                  </a:lnTo>
                  <a:lnTo>
                    <a:pt x="107013" y="252198"/>
                  </a:lnTo>
                  <a:lnTo>
                    <a:pt x="104108" y="247937"/>
                  </a:lnTo>
                  <a:lnTo>
                    <a:pt x="97896" y="241188"/>
                  </a:lnTo>
                  <a:lnTo>
                    <a:pt x="90993" y="235797"/>
                  </a:lnTo>
                  <a:lnTo>
                    <a:pt x="83402" y="231775"/>
                  </a:lnTo>
                  <a:lnTo>
                    <a:pt x="73970" y="228842"/>
                  </a:lnTo>
                  <a:lnTo>
                    <a:pt x="63982" y="227837"/>
                  </a:lnTo>
                  <a:close/>
                </a:path>
                <a:path w="704850" h="373379">
                  <a:moveTo>
                    <a:pt x="128220" y="309879"/>
                  </a:moveTo>
                  <a:lnTo>
                    <a:pt x="97524" y="311403"/>
                  </a:lnTo>
                  <a:lnTo>
                    <a:pt x="98327" y="324576"/>
                  </a:lnTo>
                  <a:lnTo>
                    <a:pt x="95916" y="334962"/>
                  </a:lnTo>
                  <a:lnTo>
                    <a:pt x="90293" y="342586"/>
                  </a:lnTo>
                  <a:lnTo>
                    <a:pt x="81459" y="347472"/>
                  </a:lnTo>
                  <a:lnTo>
                    <a:pt x="67557" y="348779"/>
                  </a:lnTo>
                  <a:lnTo>
                    <a:pt x="118538" y="348779"/>
                  </a:lnTo>
                  <a:lnTo>
                    <a:pt x="123388" y="340848"/>
                  </a:lnTo>
                  <a:lnTo>
                    <a:pt x="126760" y="331470"/>
                  </a:lnTo>
                  <a:lnTo>
                    <a:pt x="128370" y="321139"/>
                  </a:lnTo>
                  <a:lnTo>
                    <a:pt x="128220" y="309879"/>
                  </a:lnTo>
                  <a:close/>
                </a:path>
                <a:path w="704850" h="373379">
                  <a:moveTo>
                    <a:pt x="135675" y="139573"/>
                  </a:moveTo>
                  <a:lnTo>
                    <a:pt x="105424" y="149605"/>
                  </a:lnTo>
                  <a:lnTo>
                    <a:pt x="168200" y="339344"/>
                  </a:lnTo>
                  <a:lnTo>
                    <a:pt x="198464" y="329438"/>
                  </a:lnTo>
                  <a:lnTo>
                    <a:pt x="170016" y="243459"/>
                  </a:lnTo>
                  <a:lnTo>
                    <a:pt x="171730" y="235712"/>
                  </a:lnTo>
                  <a:lnTo>
                    <a:pt x="174461" y="229108"/>
                  </a:lnTo>
                  <a:lnTo>
                    <a:pt x="178220" y="223392"/>
                  </a:lnTo>
                  <a:lnTo>
                    <a:pt x="180586" y="219837"/>
                  </a:lnTo>
                  <a:lnTo>
                    <a:pt x="162218" y="219837"/>
                  </a:lnTo>
                  <a:lnTo>
                    <a:pt x="135675" y="139573"/>
                  </a:lnTo>
                  <a:close/>
                </a:path>
                <a:path w="704850" h="373379">
                  <a:moveTo>
                    <a:pt x="247501" y="209353"/>
                  </a:moveTo>
                  <a:lnTo>
                    <a:pt x="201717" y="209353"/>
                  </a:lnTo>
                  <a:lnTo>
                    <a:pt x="208810" y="211629"/>
                  </a:lnTo>
                  <a:lnTo>
                    <a:pt x="214533" y="217406"/>
                  </a:lnTo>
                  <a:lnTo>
                    <a:pt x="218886" y="226695"/>
                  </a:lnTo>
                  <a:lnTo>
                    <a:pt x="247486" y="313182"/>
                  </a:lnTo>
                  <a:lnTo>
                    <a:pt x="278449" y="302895"/>
                  </a:lnTo>
                  <a:lnTo>
                    <a:pt x="247501" y="209353"/>
                  </a:lnTo>
                  <a:close/>
                </a:path>
                <a:path w="704850" h="373379">
                  <a:moveTo>
                    <a:pt x="107013" y="252198"/>
                  </a:moveTo>
                  <a:lnTo>
                    <a:pt x="59521" y="252198"/>
                  </a:lnTo>
                  <a:lnTo>
                    <a:pt x="67945" y="254984"/>
                  </a:lnTo>
                  <a:lnTo>
                    <a:pt x="75613" y="261723"/>
                  </a:lnTo>
                  <a:lnTo>
                    <a:pt x="82526" y="272414"/>
                  </a:lnTo>
                  <a:lnTo>
                    <a:pt x="109627" y="256032"/>
                  </a:lnTo>
                  <a:lnTo>
                    <a:pt x="107013" y="252198"/>
                  </a:lnTo>
                  <a:close/>
                </a:path>
                <a:path w="704850" h="373379">
                  <a:moveTo>
                    <a:pt x="213288" y="178466"/>
                  </a:moveTo>
                  <a:lnTo>
                    <a:pt x="175460" y="194675"/>
                  </a:lnTo>
                  <a:lnTo>
                    <a:pt x="162218" y="219837"/>
                  </a:lnTo>
                  <a:lnTo>
                    <a:pt x="180586" y="219837"/>
                  </a:lnTo>
                  <a:lnTo>
                    <a:pt x="182614" y="216788"/>
                  </a:lnTo>
                  <a:lnTo>
                    <a:pt x="187631" y="212471"/>
                  </a:lnTo>
                  <a:lnTo>
                    <a:pt x="193257" y="210565"/>
                  </a:lnTo>
                  <a:lnTo>
                    <a:pt x="201717" y="209353"/>
                  </a:lnTo>
                  <a:lnTo>
                    <a:pt x="247501" y="209353"/>
                  </a:lnTo>
                  <a:lnTo>
                    <a:pt x="246978" y="207772"/>
                  </a:lnTo>
                  <a:lnTo>
                    <a:pt x="221078" y="179919"/>
                  </a:lnTo>
                  <a:lnTo>
                    <a:pt x="213288" y="178466"/>
                  </a:lnTo>
                  <a:close/>
                </a:path>
                <a:path w="704850" h="373379">
                  <a:moveTo>
                    <a:pt x="349691" y="135445"/>
                  </a:moveTo>
                  <a:lnTo>
                    <a:pt x="311441" y="143635"/>
                  </a:lnTo>
                  <a:lnTo>
                    <a:pt x="282664" y="181800"/>
                  </a:lnTo>
                  <a:lnTo>
                    <a:pt x="280890" y="196088"/>
                  </a:lnTo>
                  <a:lnTo>
                    <a:pt x="282093" y="211518"/>
                  </a:lnTo>
                  <a:lnTo>
                    <a:pt x="298865" y="254079"/>
                  </a:lnTo>
                  <a:lnTo>
                    <a:pt x="341872" y="280066"/>
                  </a:lnTo>
                  <a:lnTo>
                    <a:pt x="356074" y="279614"/>
                  </a:lnTo>
                  <a:lnTo>
                    <a:pt x="371324" y="275971"/>
                  </a:lnTo>
                  <a:lnTo>
                    <a:pt x="390188" y="267067"/>
                  </a:lnTo>
                  <a:lnTo>
                    <a:pt x="401432" y="256682"/>
                  </a:lnTo>
                  <a:lnTo>
                    <a:pt x="350472" y="256682"/>
                  </a:lnTo>
                  <a:lnTo>
                    <a:pt x="343951" y="255387"/>
                  </a:lnTo>
                  <a:lnTo>
                    <a:pt x="317730" y="224027"/>
                  </a:lnTo>
                  <a:lnTo>
                    <a:pt x="378429" y="203962"/>
                  </a:lnTo>
                  <a:lnTo>
                    <a:pt x="311596" y="203962"/>
                  </a:lnTo>
                  <a:lnTo>
                    <a:pt x="310124" y="196580"/>
                  </a:lnTo>
                  <a:lnTo>
                    <a:pt x="309618" y="189674"/>
                  </a:lnTo>
                  <a:lnTo>
                    <a:pt x="310078" y="183245"/>
                  </a:lnTo>
                  <a:lnTo>
                    <a:pt x="342909" y="157668"/>
                  </a:lnTo>
                  <a:lnTo>
                    <a:pt x="388230" y="157668"/>
                  </a:lnTo>
                  <a:lnTo>
                    <a:pt x="383602" y="152211"/>
                  </a:lnTo>
                  <a:lnTo>
                    <a:pt x="373838" y="144399"/>
                  </a:lnTo>
                  <a:lnTo>
                    <a:pt x="362077" y="138398"/>
                  </a:lnTo>
                  <a:lnTo>
                    <a:pt x="349691" y="135445"/>
                  </a:lnTo>
                  <a:close/>
                </a:path>
                <a:path w="704850" h="373379">
                  <a:moveTo>
                    <a:pt x="414262" y="219328"/>
                  </a:moveTo>
                  <a:lnTo>
                    <a:pt x="384176" y="220472"/>
                  </a:lnTo>
                  <a:lnTo>
                    <a:pt x="383615" y="232830"/>
                  </a:lnTo>
                  <a:lnTo>
                    <a:pt x="380179" y="242665"/>
                  </a:lnTo>
                  <a:lnTo>
                    <a:pt x="373871" y="249975"/>
                  </a:lnTo>
                  <a:lnTo>
                    <a:pt x="364694" y="254762"/>
                  </a:lnTo>
                  <a:lnTo>
                    <a:pt x="357386" y="256478"/>
                  </a:lnTo>
                  <a:lnTo>
                    <a:pt x="350472" y="256682"/>
                  </a:lnTo>
                  <a:lnTo>
                    <a:pt x="401432" y="256682"/>
                  </a:lnTo>
                  <a:lnTo>
                    <a:pt x="403632" y="254650"/>
                  </a:lnTo>
                  <a:lnTo>
                    <a:pt x="411657" y="238734"/>
                  </a:lnTo>
                  <a:lnTo>
                    <a:pt x="414262" y="219328"/>
                  </a:lnTo>
                  <a:close/>
                </a:path>
                <a:path w="704850" h="373379">
                  <a:moveTo>
                    <a:pt x="388230" y="157668"/>
                  </a:moveTo>
                  <a:lnTo>
                    <a:pt x="342909" y="157668"/>
                  </a:lnTo>
                  <a:lnTo>
                    <a:pt x="353791" y="161274"/>
                  </a:lnTo>
                  <a:lnTo>
                    <a:pt x="363055" y="170189"/>
                  </a:lnTo>
                  <a:lnTo>
                    <a:pt x="370701" y="184403"/>
                  </a:lnTo>
                  <a:lnTo>
                    <a:pt x="311596" y="203962"/>
                  </a:lnTo>
                  <a:lnTo>
                    <a:pt x="378429" y="203962"/>
                  </a:lnTo>
                  <a:lnTo>
                    <a:pt x="406858" y="194563"/>
                  </a:lnTo>
                  <a:lnTo>
                    <a:pt x="404801" y="188340"/>
                  </a:lnTo>
                  <a:lnTo>
                    <a:pt x="399081" y="174170"/>
                  </a:lnTo>
                  <a:lnTo>
                    <a:pt x="392015" y="162131"/>
                  </a:lnTo>
                  <a:lnTo>
                    <a:pt x="388230" y="157668"/>
                  </a:lnTo>
                  <a:close/>
                </a:path>
                <a:path w="704850" h="373379">
                  <a:moveTo>
                    <a:pt x="486460" y="88011"/>
                  </a:moveTo>
                  <a:lnTo>
                    <a:pt x="442952" y="103504"/>
                  </a:lnTo>
                  <a:lnTo>
                    <a:pt x="422484" y="149002"/>
                  </a:lnTo>
                  <a:lnTo>
                    <a:pt x="423771" y="164405"/>
                  </a:lnTo>
                  <a:lnTo>
                    <a:pt x="440391" y="206882"/>
                  </a:lnTo>
                  <a:lnTo>
                    <a:pt x="482328" y="233473"/>
                  </a:lnTo>
                  <a:lnTo>
                    <a:pt x="495982" y="233249"/>
                  </a:lnTo>
                  <a:lnTo>
                    <a:pt x="534960" y="215975"/>
                  </a:lnTo>
                  <a:lnTo>
                    <a:pt x="541102" y="208954"/>
                  </a:lnTo>
                  <a:lnTo>
                    <a:pt x="490041" y="208954"/>
                  </a:lnTo>
                  <a:lnTo>
                    <a:pt x="477878" y="203168"/>
                  </a:lnTo>
                  <a:lnTo>
                    <a:pt x="467461" y="190285"/>
                  </a:lnTo>
                  <a:lnTo>
                    <a:pt x="458789" y="170307"/>
                  </a:lnTo>
                  <a:lnTo>
                    <a:pt x="453845" y="149131"/>
                  </a:lnTo>
                  <a:lnTo>
                    <a:pt x="454447" y="134790"/>
                  </a:lnTo>
                  <a:lnTo>
                    <a:pt x="454563" y="132587"/>
                  </a:lnTo>
                  <a:lnTo>
                    <a:pt x="460864" y="120782"/>
                  </a:lnTo>
                  <a:lnTo>
                    <a:pt x="472822" y="113537"/>
                  </a:lnTo>
                  <a:lnTo>
                    <a:pt x="481999" y="112371"/>
                  </a:lnTo>
                  <a:lnTo>
                    <a:pt x="529502" y="112371"/>
                  </a:lnTo>
                  <a:lnTo>
                    <a:pt x="526593" y="108110"/>
                  </a:lnTo>
                  <a:lnTo>
                    <a:pt x="520380" y="101361"/>
                  </a:lnTo>
                  <a:lnTo>
                    <a:pt x="513477" y="95970"/>
                  </a:lnTo>
                  <a:lnTo>
                    <a:pt x="505880" y="91948"/>
                  </a:lnTo>
                  <a:lnTo>
                    <a:pt x="496448" y="89015"/>
                  </a:lnTo>
                  <a:lnTo>
                    <a:pt x="486460" y="88011"/>
                  </a:lnTo>
                  <a:close/>
                </a:path>
                <a:path w="704850" h="373379">
                  <a:moveTo>
                    <a:pt x="550711" y="170052"/>
                  </a:moveTo>
                  <a:lnTo>
                    <a:pt x="520003" y="171576"/>
                  </a:lnTo>
                  <a:lnTo>
                    <a:pt x="520805" y="184767"/>
                  </a:lnTo>
                  <a:lnTo>
                    <a:pt x="518396" y="195183"/>
                  </a:lnTo>
                  <a:lnTo>
                    <a:pt x="512777" y="202813"/>
                  </a:lnTo>
                  <a:lnTo>
                    <a:pt x="503950" y="207645"/>
                  </a:lnTo>
                  <a:lnTo>
                    <a:pt x="490041" y="208954"/>
                  </a:lnTo>
                  <a:lnTo>
                    <a:pt x="541102" y="208954"/>
                  </a:lnTo>
                  <a:lnTo>
                    <a:pt x="545873" y="201074"/>
                  </a:lnTo>
                  <a:lnTo>
                    <a:pt x="549246" y="191658"/>
                  </a:lnTo>
                  <a:lnTo>
                    <a:pt x="550859" y="181314"/>
                  </a:lnTo>
                  <a:lnTo>
                    <a:pt x="550711" y="170052"/>
                  </a:lnTo>
                  <a:close/>
                </a:path>
                <a:path w="704850" h="373379">
                  <a:moveTo>
                    <a:pt x="557683" y="0"/>
                  </a:moveTo>
                  <a:lnTo>
                    <a:pt x="527902" y="9905"/>
                  </a:lnTo>
                  <a:lnTo>
                    <a:pt x="590691" y="199644"/>
                  </a:lnTo>
                  <a:lnTo>
                    <a:pt x="620472" y="189737"/>
                  </a:lnTo>
                  <a:lnTo>
                    <a:pt x="606502" y="147574"/>
                  </a:lnTo>
                  <a:lnTo>
                    <a:pt x="617970" y="121665"/>
                  </a:lnTo>
                  <a:lnTo>
                    <a:pt x="659985" y="121665"/>
                  </a:lnTo>
                  <a:lnTo>
                    <a:pt x="653293" y="115570"/>
                  </a:lnTo>
                  <a:lnTo>
                    <a:pt x="595910" y="115570"/>
                  </a:lnTo>
                  <a:lnTo>
                    <a:pt x="557683" y="0"/>
                  </a:lnTo>
                  <a:close/>
                </a:path>
                <a:path w="704850" h="373379">
                  <a:moveTo>
                    <a:pt x="659985" y="121665"/>
                  </a:moveTo>
                  <a:lnTo>
                    <a:pt x="617970" y="121665"/>
                  </a:lnTo>
                  <a:lnTo>
                    <a:pt x="671133" y="172974"/>
                  </a:lnTo>
                  <a:lnTo>
                    <a:pt x="704318" y="162051"/>
                  </a:lnTo>
                  <a:lnTo>
                    <a:pt x="659985" y="121665"/>
                  </a:lnTo>
                  <a:close/>
                </a:path>
                <a:path w="704850" h="373379">
                  <a:moveTo>
                    <a:pt x="529502" y="112371"/>
                  </a:moveTo>
                  <a:lnTo>
                    <a:pt x="481999" y="112371"/>
                  </a:lnTo>
                  <a:lnTo>
                    <a:pt x="490423" y="115157"/>
                  </a:lnTo>
                  <a:lnTo>
                    <a:pt x="498091" y="121896"/>
                  </a:lnTo>
                  <a:lnTo>
                    <a:pt x="505004" y="132587"/>
                  </a:lnTo>
                  <a:lnTo>
                    <a:pt x="532118" y="116204"/>
                  </a:lnTo>
                  <a:lnTo>
                    <a:pt x="529502" y="112371"/>
                  </a:lnTo>
                  <a:close/>
                </a:path>
                <a:path w="704850" h="373379">
                  <a:moveTo>
                    <a:pt x="658242" y="30987"/>
                  </a:moveTo>
                  <a:lnTo>
                    <a:pt x="624358" y="42163"/>
                  </a:lnTo>
                  <a:lnTo>
                    <a:pt x="595910" y="115570"/>
                  </a:lnTo>
                  <a:lnTo>
                    <a:pt x="653293" y="115570"/>
                  </a:lnTo>
                  <a:lnTo>
                    <a:pt x="630569" y="94869"/>
                  </a:lnTo>
                  <a:lnTo>
                    <a:pt x="658242" y="30987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649223" y="8183880"/>
            <a:ext cx="2950845" cy="582295"/>
          </a:xfrm>
          <a:prstGeom prst="rect">
            <a:avLst/>
          </a:prstGeom>
          <a:ln w="12700">
            <a:solidFill>
              <a:srgbClr val="843B0C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0170" marR="227329">
              <a:lnSpc>
                <a:spcPts val="1900"/>
              </a:lnSpc>
              <a:spcBef>
                <a:spcPts val="335"/>
              </a:spcBef>
            </a:pPr>
            <a:r>
              <a:rPr sz="1600" spc="5" dirty="0">
                <a:solidFill>
                  <a:srgbClr val="241E1C"/>
                </a:solidFill>
                <a:latin typeface="Yu Gothic"/>
                <a:cs typeface="Yu Gothic"/>
              </a:rPr>
              <a:t>一つで</a:t>
            </a:r>
            <a:r>
              <a:rPr sz="1600" dirty="0">
                <a:solidFill>
                  <a:srgbClr val="241E1C"/>
                </a:solidFill>
                <a:latin typeface="Yu Gothic"/>
                <a:cs typeface="Yu Gothic"/>
              </a:rPr>
              <a:t>も</a:t>
            </a:r>
            <a:r>
              <a:rPr sz="1600" spc="15" dirty="0">
                <a:solidFill>
                  <a:srgbClr val="241E1C"/>
                </a:solidFill>
                <a:latin typeface="Segoe UI Symbol"/>
                <a:cs typeface="Segoe UI Symbol"/>
              </a:rPr>
              <a:t>☑</a:t>
            </a:r>
            <a:r>
              <a:rPr sz="1600" spc="5" dirty="0">
                <a:solidFill>
                  <a:srgbClr val="241E1C"/>
                </a:solidFill>
                <a:latin typeface="Yu Gothic"/>
                <a:cs typeface="Yu Gothic"/>
              </a:rPr>
              <a:t>あればお</a:t>
            </a:r>
            <a:r>
              <a:rPr sz="1600" spc="-20" dirty="0">
                <a:solidFill>
                  <a:srgbClr val="241E1C"/>
                </a:solidFill>
                <a:latin typeface="Yu Gothic"/>
                <a:cs typeface="Yu Gothic"/>
              </a:rPr>
              <a:t>申</a:t>
            </a:r>
            <a:r>
              <a:rPr sz="1600" spc="5" dirty="0">
                <a:solidFill>
                  <a:srgbClr val="241E1C"/>
                </a:solidFill>
                <a:latin typeface="Yu Gothic"/>
                <a:cs typeface="Yu Gothic"/>
              </a:rPr>
              <a:t>込みく ださい</a:t>
            </a:r>
            <a:endParaRPr sz="1600">
              <a:latin typeface="Yu Gothic"/>
              <a:cs typeface="Yu Gothic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17516" y="6773345"/>
            <a:ext cx="2568575" cy="1781257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R="106045" algn="ctr">
              <a:lnSpc>
                <a:spcPct val="100000"/>
              </a:lnSpc>
              <a:spcBef>
                <a:spcPts val="1310"/>
              </a:spcBef>
            </a:pPr>
            <a:r>
              <a:rPr lang="ja-JP" altLang="en-US" sz="1800" dirty="0">
                <a:latin typeface="Yu Gothic"/>
                <a:cs typeface="Yu Gothic"/>
              </a:rPr>
              <a:t>相談対応者</a:t>
            </a:r>
            <a:endParaRPr sz="1800" dirty="0">
              <a:latin typeface="Yu Gothic"/>
              <a:cs typeface="Yu Gothic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 dirty="0">
              <a:latin typeface="Yu Gothic"/>
              <a:cs typeface="Yu Gothic"/>
            </a:endParaRPr>
          </a:p>
          <a:p>
            <a:pPr marL="12700" algn="ctr">
              <a:lnSpc>
                <a:spcPct val="100000"/>
              </a:lnSpc>
              <a:tabLst>
                <a:tab pos="1537335" algn="l"/>
              </a:tabLst>
            </a:pPr>
            <a:r>
              <a:rPr lang="ja-JP" altLang="en-US" sz="3600" dirty="0">
                <a:latin typeface="Yu Gothic"/>
                <a:cs typeface="Yu Gothic"/>
              </a:rPr>
              <a:t>甲府税務署</a:t>
            </a:r>
            <a:endParaRPr lang="en-US" altLang="ja-JP" sz="3600" dirty="0">
              <a:latin typeface="Yu Gothic"/>
              <a:cs typeface="Yu Gothic"/>
            </a:endParaRPr>
          </a:p>
          <a:p>
            <a:pPr marL="12700" algn="ctr">
              <a:lnSpc>
                <a:spcPct val="100000"/>
              </a:lnSpc>
              <a:tabLst>
                <a:tab pos="1537335" algn="l"/>
              </a:tabLst>
            </a:pPr>
            <a:r>
              <a:rPr lang="ja-JP" altLang="en-US" sz="3600" dirty="0">
                <a:latin typeface="Yu Gothic"/>
                <a:cs typeface="Yu Gothic"/>
              </a:rPr>
              <a:t>担当職員</a:t>
            </a:r>
            <a:endParaRPr sz="3600" dirty="0">
              <a:latin typeface="Yu Gothic"/>
              <a:cs typeface="Yu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561298"/>
              </p:ext>
            </p:extLst>
          </p:nvPr>
        </p:nvGraphicFramePr>
        <p:xfrm>
          <a:off x="76200" y="1569212"/>
          <a:ext cx="7619999" cy="91240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5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22">
                  <a:extLst>
                    <a:ext uri="{9D8B030D-6E8A-4147-A177-3AD203B41FA5}">
                      <a16:colId xmlns:a16="http://schemas.microsoft.com/office/drawing/2014/main" val="616408716"/>
                    </a:ext>
                  </a:extLst>
                </a:gridCol>
                <a:gridCol w="422504">
                  <a:extLst>
                    <a:ext uri="{9D8B030D-6E8A-4147-A177-3AD203B41FA5}">
                      <a16:colId xmlns:a16="http://schemas.microsoft.com/office/drawing/2014/main" val="3386782161"/>
                    </a:ext>
                  </a:extLst>
                </a:gridCol>
                <a:gridCol w="514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07">
                  <a:extLst>
                    <a:ext uri="{9D8B030D-6E8A-4147-A177-3AD203B41FA5}">
                      <a16:colId xmlns:a16="http://schemas.microsoft.com/office/drawing/2014/main" val="29971421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883659215"/>
                    </a:ext>
                  </a:extLst>
                </a:gridCol>
                <a:gridCol w="291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2250">
                  <a:extLst>
                    <a:ext uri="{9D8B030D-6E8A-4147-A177-3AD203B41FA5}">
                      <a16:colId xmlns:a16="http://schemas.microsoft.com/office/drawing/2014/main" val="3919238689"/>
                    </a:ext>
                  </a:extLst>
                </a:gridCol>
                <a:gridCol w="543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520">
                  <a:extLst>
                    <a:ext uri="{9D8B030D-6E8A-4147-A177-3AD203B41FA5}">
                      <a16:colId xmlns:a16="http://schemas.microsoft.com/office/drawing/2014/main" val="1156748866"/>
                    </a:ext>
                  </a:extLst>
                </a:gridCol>
                <a:gridCol w="2864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65596">
                  <a:extLst>
                    <a:ext uri="{9D8B030D-6E8A-4147-A177-3AD203B41FA5}">
                      <a16:colId xmlns:a16="http://schemas.microsoft.com/office/drawing/2014/main" val="2703417052"/>
                    </a:ext>
                  </a:extLst>
                </a:gridCol>
              </a:tblGrid>
              <a:tr h="4485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400" dirty="0">
                          <a:latin typeface="MS PGothic"/>
                          <a:cs typeface="MS PGothic"/>
                        </a:rPr>
                        <a:t>企業等名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133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1339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400" spc="-10" dirty="0">
                          <a:latin typeface="MS PGothic"/>
                          <a:cs typeface="MS PGothic"/>
                        </a:rPr>
                        <a:t>資</a:t>
                      </a:r>
                      <a:r>
                        <a:rPr sz="1400" spc="-7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400" spc="-10" dirty="0">
                          <a:latin typeface="MS PGothic"/>
                          <a:cs typeface="MS PGothic"/>
                        </a:rPr>
                        <a:t>本</a:t>
                      </a:r>
                      <a:r>
                        <a:rPr sz="1400" spc="-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400" spc="-10" dirty="0">
                          <a:latin typeface="MS PGothic"/>
                          <a:cs typeface="MS PGothic"/>
                        </a:rPr>
                        <a:t>金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1339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R="182245" algn="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400" dirty="0">
                          <a:latin typeface="MS PGothic"/>
                          <a:cs typeface="MS PGothic"/>
                        </a:rPr>
                        <a:t>万円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1282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687"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944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MS PGothic"/>
                          <a:cs typeface="MS PGothic"/>
                        </a:rPr>
                        <a:t>代表者名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639445">
                        <a:lnSpc>
                          <a:spcPct val="100000"/>
                        </a:lnSpc>
                      </a:pP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9751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400" dirty="0">
                          <a:latin typeface="MS PGothic"/>
                          <a:cs typeface="MS PGothic"/>
                        </a:rPr>
                        <a:t>経営年数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R="241300" algn="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400" dirty="0">
                          <a:latin typeface="MS PGothic"/>
                          <a:cs typeface="MS PGothic"/>
                        </a:rPr>
                        <a:t>年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527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05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9751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400" dirty="0">
                          <a:latin typeface="MS PGothic"/>
                          <a:cs typeface="MS PGothic"/>
                        </a:rPr>
                        <a:t>創業年月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516255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1047115" algn="l"/>
                        </a:tabLst>
                      </a:pPr>
                      <a:r>
                        <a:rPr sz="1400" spc="-10" dirty="0">
                          <a:latin typeface="MS PGothic"/>
                          <a:cs typeface="MS PGothic"/>
                        </a:rPr>
                        <a:t>年	月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533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308"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MS PGothic"/>
                          <a:cs typeface="MS PGothic"/>
                        </a:rPr>
                        <a:t>所</a:t>
                      </a:r>
                      <a:r>
                        <a:rPr sz="1400" spc="-7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400" spc="-10" dirty="0">
                          <a:latin typeface="MS PGothic"/>
                          <a:cs typeface="MS PGothic"/>
                        </a:rPr>
                        <a:t>在</a:t>
                      </a:r>
                      <a:r>
                        <a:rPr sz="1400" spc="-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400" spc="-10" dirty="0">
                          <a:latin typeface="MS PGothic"/>
                          <a:cs typeface="MS PGothic"/>
                        </a:rPr>
                        <a:t>地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 dirty="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800" dirty="0">
                          <a:latin typeface="MS PGothic"/>
                          <a:cs typeface="MS PGothic"/>
                        </a:rPr>
                        <a:t>〒</a:t>
                      </a:r>
                    </a:p>
                  </a:txBody>
                  <a:tcPr marL="0" marR="0" marT="50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5" dirty="0">
                          <a:latin typeface="MS PGothic"/>
                          <a:cs typeface="MS PGothic"/>
                        </a:rPr>
                        <a:t>Ｔ</a:t>
                      </a:r>
                      <a:r>
                        <a:rPr sz="1400" spc="-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400" spc="-10" dirty="0">
                          <a:latin typeface="MS PGothic"/>
                          <a:cs typeface="MS PGothic"/>
                        </a:rPr>
                        <a:t>Ｅ</a:t>
                      </a:r>
                      <a:r>
                        <a:rPr sz="1400" spc="-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400" spc="-5" dirty="0">
                          <a:latin typeface="MS PGothic"/>
                          <a:cs typeface="MS PGothic"/>
                        </a:rPr>
                        <a:t>Ｌ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546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428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latin typeface="MS PGothic"/>
                          <a:cs typeface="MS PGothic"/>
                        </a:rPr>
                        <a:t>Ｆ</a:t>
                      </a:r>
                      <a:r>
                        <a:rPr sz="1400" spc="-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400" spc="-10" dirty="0">
                          <a:latin typeface="MS PGothic"/>
                          <a:cs typeface="MS PGothic"/>
                        </a:rPr>
                        <a:t>Ａ</a:t>
                      </a:r>
                      <a:r>
                        <a:rPr sz="1400" spc="-5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400" spc="-10" dirty="0">
                          <a:latin typeface="MS PGothic"/>
                          <a:cs typeface="MS PGothic"/>
                        </a:rPr>
                        <a:t>Ｘ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546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083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530225" algn="l"/>
                        </a:tabLst>
                      </a:pPr>
                      <a:r>
                        <a:rPr sz="1400" spc="-10" dirty="0">
                          <a:latin typeface="MS PGothic"/>
                          <a:cs typeface="MS PGothic"/>
                        </a:rPr>
                        <a:t>業	種</a:t>
                      </a:r>
                      <a:endParaRPr sz="14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400" spc="-10" dirty="0">
                          <a:latin typeface="MS PGothic"/>
                          <a:cs typeface="MS PGothic"/>
                        </a:rPr>
                        <a:t>詳</a:t>
                      </a:r>
                      <a:r>
                        <a:rPr sz="1400" spc="-20" dirty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1400" spc="-5" dirty="0">
                          <a:latin typeface="MS PGothic"/>
                          <a:cs typeface="MS PGothic"/>
                        </a:rPr>
                        <a:t>く）</a:t>
                      </a: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400">
                        <a:latin typeface="MS PGothic"/>
                        <a:cs typeface="MS PGothic"/>
                      </a:endParaRPr>
                    </a:p>
                  </a:txBody>
                  <a:tcPr marL="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200" spc="-5" dirty="0">
                          <a:latin typeface="MS PGothic"/>
                          <a:cs typeface="MS PGothic"/>
                        </a:rPr>
                        <a:t>従業員数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521970" marR="514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又は </a:t>
                      </a:r>
                      <a:r>
                        <a:rPr sz="1200" spc="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構成員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130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660"/>
                        </a:spcBef>
                        <a:tabLst>
                          <a:tab pos="1098550" algn="l"/>
                        </a:tabLst>
                      </a:pPr>
                      <a:r>
                        <a:rPr sz="1600" spc="-15" dirty="0" err="1">
                          <a:latin typeface="MS PGothic"/>
                          <a:cs typeface="MS PGothic"/>
                        </a:rPr>
                        <a:t>正社</a:t>
                      </a:r>
                      <a:r>
                        <a:rPr lang="ja-JP" altLang="en-US" sz="1600" spc="-10" dirty="0">
                          <a:latin typeface="MS PGothic"/>
                          <a:cs typeface="MS PGothic"/>
                        </a:rPr>
                        <a:t>員　　　　</a:t>
                      </a:r>
                      <a:r>
                        <a:rPr sz="1600" spc="-10" dirty="0">
                          <a:latin typeface="MS PGothic"/>
                          <a:cs typeface="MS PGothic"/>
                        </a:rPr>
                        <a:t>人</a:t>
                      </a:r>
                      <a:endParaRPr sz="1600" dirty="0">
                        <a:latin typeface="MS PGothic"/>
                        <a:cs typeface="MS PGothic"/>
                      </a:endParaRPr>
                    </a:p>
                    <a:p>
                      <a:pPr marL="46990" marR="88900">
                        <a:lnSpc>
                          <a:spcPts val="1630"/>
                        </a:lnSpc>
                        <a:spcBef>
                          <a:spcPts val="100"/>
                        </a:spcBef>
                        <a:tabLst>
                          <a:tab pos="922019" algn="l"/>
                          <a:tab pos="1080135" algn="l"/>
                        </a:tabLst>
                      </a:pPr>
                      <a:r>
                        <a:rPr sz="1600" dirty="0" err="1">
                          <a:latin typeface="MS PGothic"/>
                          <a:cs typeface="MS PGothic"/>
                        </a:rPr>
                        <a:t>パ</a:t>
                      </a:r>
                      <a:r>
                        <a:rPr sz="1600" spc="5" dirty="0" err="1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600" dirty="0" err="1">
                          <a:latin typeface="MS PGothic"/>
                          <a:cs typeface="MS PGothic"/>
                        </a:rPr>
                        <a:t>ト</a:t>
                      </a:r>
                      <a:r>
                        <a:rPr lang="ja-JP" altLang="en-US" sz="1600" dirty="0">
                          <a:latin typeface="MS PGothic"/>
                          <a:cs typeface="MS PGothic"/>
                        </a:rPr>
                        <a:t>　　　　 </a:t>
                      </a:r>
                      <a:r>
                        <a:rPr sz="1600" dirty="0">
                          <a:latin typeface="MS PGothic"/>
                          <a:cs typeface="MS PGothic"/>
                        </a:rPr>
                        <a:t>人</a:t>
                      </a:r>
                      <a:r>
                        <a:rPr lang="ja-JP" altLang="en-US" sz="1600" dirty="0">
                          <a:latin typeface="MS PGothic"/>
                          <a:cs typeface="MS PGothic"/>
                        </a:rPr>
                        <a:t>　</a:t>
                      </a:r>
                      <a:r>
                        <a:rPr sz="1400" dirty="0" err="1">
                          <a:latin typeface="MS PGothic"/>
                          <a:cs typeface="MS PGothic"/>
                        </a:rPr>
                        <a:t>専</a:t>
                      </a:r>
                      <a:r>
                        <a:rPr sz="1400" spc="-10" dirty="0" err="1">
                          <a:latin typeface="MS PGothic"/>
                          <a:cs typeface="MS PGothic"/>
                        </a:rPr>
                        <a:t>従者</a:t>
                      </a:r>
                      <a:r>
                        <a:rPr lang="en-US" sz="1600" spc="-10" dirty="0">
                          <a:latin typeface="MS PGothic"/>
                          <a:cs typeface="MS PGothic"/>
                        </a:rPr>
                        <a:t>          </a:t>
                      </a:r>
                      <a:r>
                        <a:rPr sz="1600" spc="-10" dirty="0">
                          <a:latin typeface="MS PGothic"/>
                          <a:cs typeface="MS PGothic"/>
                        </a:rPr>
                        <a:t>人</a:t>
                      </a:r>
                      <a:endParaRPr sz="1600" dirty="0">
                        <a:latin typeface="MS PGothic"/>
                        <a:cs typeface="MS P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481">
                <a:tc rowSpan="3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 err="1">
                          <a:latin typeface="MS PGothic"/>
                          <a:cs typeface="MS PGothic"/>
                        </a:rPr>
                        <a:t>消費税納税状況</a:t>
                      </a:r>
                      <a:endParaRPr lang="en-US" sz="1400" b="1" dirty="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200" dirty="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200" dirty="0">
                          <a:latin typeface="MS PGothic"/>
                          <a:cs typeface="MS PGothic"/>
                        </a:rPr>
                        <a:t>該当するところに レ点</a:t>
                      </a:r>
                      <a:endParaRPr lang="en-US" altLang="ja-JP" sz="1200" dirty="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200" dirty="0">
                          <a:latin typeface="MS PGothic"/>
                          <a:cs typeface="MS PGothic"/>
                        </a:rPr>
                        <a:t>を必ず入れて下さい。</a:t>
                      </a:r>
                      <a:endParaRPr sz="1200" dirty="0">
                        <a:latin typeface="MS PGothic"/>
                        <a:cs typeface="MS PGothic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12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ja-JP" altLang="en-US" sz="1600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600" dirty="0"/>
                        <a:t>　これから初めて納税する</a:t>
                      </a:r>
                    </a:p>
                  </a:txBody>
                  <a:tcPr marL="0" marR="0" marT="12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180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ja-JP" altLang="en-US" sz="1600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600" dirty="0"/>
                        <a:t>　過去に納税していたが、現在納税していない</a:t>
                      </a:r>
                    </a:p>
                  </a:txBody>
                  <a:tcPr marL="0" marR="0" marT="12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951348"/>
                  </a:ext>
                </a:extLst>
              </a:tr>
              <a:tr h="344481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ja-JP" altLang="en-US" sz="1600" dirty="0">
                          <a:latin typeface="Times New Roman"/>
                          <a:cs typeface="Times New Roman"/>
                        </a:rPr>
                        <a:t>□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600" dirty="0"/>
                        <a:t>　現在納税している</a:t>
                      </a:r>
                    </a:p>
                  </a:txBody>
                  <a:tcPr marL="0" marR="0" marT="12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756643"/>
                  </a:ext>
                </a:extLst>
              </a:tr>
              <a:tr h="450231">
                <a:tc gridSpan="6">
                  <a:txBody>
                    <a:bodyPr/>
                    <a:lstStyle/>
                    <a:p>
                      <a:pPr marL="935355" algn="l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ja-JP" altLang="en-US" sz="1400" dirty="0">
                          <a:latin typeface="MS PGothic"/>
                          <a:cs typeface="MS PGothic"/>
                        </a:rPr>
                        <a:t>　</a:t>
                      </a:r>
                      <a:r>
                        <a:rPr sz="1400" dirty="0" err="1">
                          <a:latin typeface="MS PGothic"/>
                          <a:cs typeface="MS PGothic"/>
                        </a:rPr>
                        <a:t>直近の年間販売額</a:t>
                      </a:r>
                      <a:endParaRPr sz="1400" dirty="0">
                        <a:latin typeface="MS PGothic"/>
                        <a:cs typeface="MS PGothic"/>
                      </a:endParaRPr>
                    </a:p>
                  </a:txBody>
                  <a:tcPr marL="0" marR="0" marT="116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935355" algn="l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endParaRPr sz="1400" dirty="0">
                        <a:latin typeface="MS PGothic"/>
                        <a:cs typeface="MS PGothic"/>
                      </a:endParaRPr>
                    </a:p>
                  </a:txBody>
                  <a:tcPr marL="0" marR="0" marT="116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881380">
                        <a:lnSpc>
                          <a:spcPts val="1655"/>
                        </a:lnSpc>
                        <a:spcBef>
                          <a:spcPts val="80"/>
                        </a:spcBef>
                        <a:tabLst>
                          <a:tab pos="2359660" algn="l"/>
                        </a:tabLst>
                      </a:pPr>
                      <a:r>
                        <a:rPr sz="1400" dirty="0">
                          <a:latin typeface="MS PGothic"/>
                          <a:cs typeface="MS PGothic"/>
                        </a:rPr>
                        <a:t>万円 </a:t>
                      </a:r>
                      <a:r>
                        <a:rPr sz="1400" spc="10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400" dirty="0">
                          <a:latin typeface="MS PGothic"/>
                          <a:cs typeface="MS PGothic"/>
                        </a:rPr>
                        <a:t>（個人：	年分</a:t>
                      </a:r>
                      <a:r>
                        <a:rPr sz="1400" spc="-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400" dirty="0">
                          <a:latin typeface="MS PGothic"/>
                          <a:cs typeface="MS PGothic"/>
                        </a:rPr>
                        <a:t>）</a:t>
                      </a:r>
                    </a:p>
                    <a:p>
                      <a:pPr marL="1768475">
                        <a:lnSpc>
                          <a:spcPts val="1655"/>
                        </a:lnSpc>
                        <a:tabLst>
                          <a:tab pos="2872105" algn="l"/>
                          <a:tab pos="3402965" algn="l"/>
                        </a:tabLst>
                      </a:pPr>
                      <a:r>
                        <a:rPr sz="1400" spc="-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400" spc="-4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400" spc="-10" dirty="0">
                          <a:latin typeface="MS PGothic"/>
                          <a:cs typeface="MS PGothic"/>
                        </a:rPr>
                        <a:t>法人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:</a:t>
                      </a:r>
                      <a:r>
                        <a:rPr sz="1400" dirty="0">
                          <a:latin typeface="MS PGothic"/>
                          <a:cs typeface="MS PGothic"/>
                        </a:rPr>
                        <a:t>：	</a:t>
                      </a:r>
                      <a:r>
                        <a:rPr sz="1400" spc="-10" dirty="0">
                          <a:latin typeface="MS PGothic"/>
                          <a:cs typeface="MS PGothic"/>
                        </a:rPr>
                        <a:t>年	月期</a:t>
                      </a:r>
                      <a:r>
                        <a:rPr sz="1400" spc="-5" dirty="0">
                          <a:latin typeface="MS PGothic"/>
                          <a:cs typeface="MS PGothic"/>
                        </a:rPr>
                        <a:t>）</a:t>
                      </a:r>
                      <a:endParaRPr sz="1400" dirty="0">
                        <a:latin typeface="MS PGothic"/>
                        <a:cs typeface="MS PGothic"/>
                      </a:endParaRPr>
                    </a:p>
                  </a:txBody>
                  <a:tcPr marL="0" marR="0" marT="101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969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lang="en-US" altLang="ja-JP"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ja-JP" altLang="en-US" sz="1400" dirty="0">
                          <a:latin typeface="Times New Roman"/>
                          <a:cs typeface="Times New Roman"/>
                        </a:rPr>
                        <a:t>担　当　者</a:t>
                      </a:r>
                      <a:endParaRPr lang="en-US" altLang="ja-JP"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ja-JP" altLang="en-US" sz="1400" dirty="0">
                          <a:latin typeface="Times New Roman"/>
                          <a:cs typeface="Times New Roman"/>
                        </a:rPr>
                        <a:t>連　絡　先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ja-JP" altLang="en-US" sz="1400" spc="-10" dirty="0">
                          <a:latin typeface="MS PGothic"/>
                          <a:cs typeface="MS PGothic"/>
                        </a:rPr>
                        <a:t>職</a:t>
                      </a:r>
                      <a:r>
                        <a:rPr lang="ja-JP" altLang="en-US" sz="1400" spc="-7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lang="ja-JP" altLang="en-US" sz="1400" spc="-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lang="ja-JP" altLang="en-US" sz="1400" spc="-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lang="ja-JP" altLang="en-US" sz="1400" spc="-10" dirty="0">
                          <a:latin typeface="MS PGothic"/>
                          <a:cs typeface="MS PGothic"/>
                        </a:rPr>
                        <a:t>氏名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400" spc="-10" dirty="0">
                          <a:latin typeface="MS PGothic"/>
                          <a:cs typeface="MS PGothic"/>
                        </a:rPr>
                        <a:t>職</a:t>
                      </a:r>
                      <a:r>
                        <a:rPr sz="1400" spc="-7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400" spc="-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400" spc="-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400" spc="-10" dirty="0">
                          <a:latin typeface="MS PGothic"/>
                          <a:cs typeface="MS PGothic"/>
                        </a:rPr>
                        <a:t>氏名</a:t>
                      </a:r>
                      <a:endParaRPr sz="1400" dirty="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77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ja-JP" altLang="en-US" sz="1400" spc="140" dirty="0">
                          <a:latin typeface="MS PGothic"/>
                          <a:cs typeface="MS PGothic"/>
                        </a:rPr>
                        <a:t>連絡先</a:t>
                      </a:r>
                      <a:r>
                        <a:rPr lang="en-US" altLang="ja-JP" sz="1400" spc="140" dirty="0">
                          <a:latin typeface="MS PGothic"/>
                          <a:cs typeface="MS PGothic"/>
                        </a:rPr>
                        <a:t>(</a:t>
                      </a:r>
                      <a:r>
                        <a:rPr lang="ja-JP" altLang="en-US" sz="1400" spc="140" dirty="0">
                          <a:latin typeface="MS PGothic"/>
                          <a:cs typeface="MS PGothic"/>
                        </a:rPr>
                        <a:t>携帯番号</a:t>
                      </a:r>
                      <a:r>
                        <a:rPr lang="en-US" altLang="ja-JP" sz="1400" spc="140" dirty="0">
                          <a:latin typeface="MS PGothic"/>
                          <a:cs typeface="MS PGothic"/>
                        </a:rPr>
                        <a:t>)</a:t>
                      </a:r>
                      <a:endParaRPr kumimoji="1" lang="ja-JP" altLang="en-US" dirty="0"/>
                    </a:p>
                  </a:txBody>
                  <a:tcPr marL="0" marR="0" marT="150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spc="140" dirty="0" err="1">
                          <a:latin typeface="MS PGothic"/>
                          <a:cs typeface="MS PGothic"/>
                        </a:rPr>
                        <a:t>電話番号</a:t>
                      </a:r>
                      <a:endParaRPr sz="1400" spc="140" dirty="0">
                        <a:latin typeface="MS PGothic"/>
                        <a:cs typeface="MS PGothic"/>
                      </a:endParaRPr>
                    </a:p>
                  </a:txBody>
                  <a:tcPr marL="0" marR="0" marT="15049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1504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endParaRPr sz="1400" dirty="0">
                        <a:latin typeface="MS P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8911">
                <a:tc gridSpan="4"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endParaRPr lang="en-US" altLang="ja-JP" sz="1100" dirty="0">
                        <a:latin typeface="MS UI Gothic"/>
                        <a:cs typeface="MS UI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希望（都合の良い）時間に</a:t>
                      </a:r>
                      <a:endParaRPr lang="en-US" altLang="ja-JP" sz="1400" dirty="0">
                        <a:latin typeface="MS UI Gothic"/>
                        <a:cs typeface="MS UI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200" b="1" dirty="0">
                          <a:latin typeface="MS UI Gothic"/>
                          <a:cs typeface="MS UI Gothic"/>
                        </a:rPr>
                        <a:t>全て○</a:t>
                      </a:r>
                      <a:r>
                        <a:rPr lang="ja-JP" altLang="en-US" sz="1200" dirty="0">
                          <a:latin typeface="MS UI Gothic"/>
                          <a:cs typeface="MS UI Gothic"/>
                        </a:rPr>
                        <a:t>をしてください。</a:t>
                      </a:r>
                      <a:endParaRPr sz="1200" dirty="0">
                        <a:latin typeface="MS UI Gothic"/>
                        <a:cs typeface="MS UI Gothic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endParaRPr sz="900" dirty="0">
                        <a:latin typeface="MS UI Gothic"/>
                        <a:cs typeface="MS UI Gothic"/>
                      </a:endParaRPr>
                    </a:p>
                  </a:txBody>
                  <a:tcPr marL="0" marR="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85420">
                        <a:lnSpc>
                          <a:spcPts val="2115"/>
                        </a:lnSpc>
                        <a:tabLst>
                          <a:tab pos="542290" algn="l"/>
                        </a:tabLst>
                      </a:pPr>
                      <a:endParaRPr sz="1400" dirty="0">
                        <a:latin typeface="MS UI Gothic"/>
                        <a:cs typeface="MS UI Gothic"/>
                      </a:endParaRPr>
                    </a:p>
                  </a:txBody>
                  <a:tcPr marL="0" marR="0" marT="12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①　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10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：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00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～</a:t>
                      </a:r>
                      <a:endParaRPr sz="1400" dirty="0">
                        <a:latin typeface="MS UI Gothic"/>
                        <a:cs typeface="MS UI Gothic"/>
                      </a:endParaRPr>
                    </a:p>
                  </a:txBody>
                  <a:tcPr marL="0" marR="0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②　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10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：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30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～</a:t>
                      </a:r>
                      <a:endParaRPr lang="en-US" altLang="ja-JP" sz="1400" dirty="0">
                        <a:latin typeface="MS UI Gothic"/>
                        <a:cs typeface="MS UI Gothic"/>
                      </a:endParaRPr>
                    </a:p>
                  </a:txBody>
                  <a:tcPr marL="0" marR="0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③　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11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：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00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～</a:t>
                      </a:r>
                      <a:endParaRPr lang="en-US" altLang="ja-JP" sz="1400" dirty="0">
                        <a:latin typeface="MS UI Gothic"/>
                        <a:cs typeface="MS UI Gothic"/>
                      </a:endParaRPr>
                    </a:p>
                  </a:txBody>
                  <a:tcPr marL="0" marR="0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endParaRPr lang="en-US" altLang="ja-JP" sz="1200" dirty="0">
                        <a:latin typeface="MS UI Gothic"/>
                        <a:cs typeface="MS UI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④　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11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：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30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～</a:t>
                      </a:r>
                      <a:endParaRPr lang="en-US" altLang="ja-JP" sz="1200" dirty="0">
                        <a:latin typeface="MS UI Gothic"/>
                        <a:cs typeface="MS UI Gothic"/>
                      </a:endParaRPr>
                    </a:p>
                    <a:p>
                      <a:pPr algn="ctr">
                        <a:lnSpc>
                          <a:spcPts val="1075"/>
                        </a:lnSpc>
                      </a:pPr>
                      <a:endParaRPr sz="1200" dirty="0">
                        <a:latin typeface="MS UI Gothic"/>
                        <a:cs typeface="MS UI Gothic"/>
                      </a:endParaRPr>
                    </a:p>
                  </a:txBody>
                  <a:tcPr marL="0" marR="0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704157"/>
                  </a:ext>
                </a:extLst>
              </a:tr>
              <a:tr h="628911"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endParaRPr lang="en-US" altLang="ja-JP" sz="1200" dirty="0">
                        <a:latin typeface="MS UI Gothic"/>
                        <a:cs typeface="MS UI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⑤　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13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：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00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～</a:t>
                      </a:r>
                      <a:endParaRPr lang="en-US" altLang="ja-JP" sz="1400" dirty="0">
                        <a:latin typeface="MS UI Gothic"/>
                        <a:cs typeface="MS UI Gothic"/>
                      </a:endParaRPr>
                    </a:p>
                    <a:p>
                      <a:pPr algn="ctr">
                        <a:lnSpc>
                          <a:spcPts val="1075"/>
                        </a:lnSpc>
                      </a:pPr>
                      <a:endParaRPr sz="1400" dirty="0">
                        <a:latin typeface="MS UI Gothic"/>
                        <a:cs typeface="MS UI Gothic"/>
                      </a:endParaRPr>
                    </a:p>
                  </a:txBody>
                  <a:tcPr marL="0" marR="0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endParaRPr lang="en-US" altLang="ja-JP" sz="1200" dirty="0">
                        <a:latin typeface="MS UI Gothic"/>
                        <a:cs typeface="MS UI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⑥　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13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：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30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～</a:t>
                      </a:r>
                      <a:endParaRPr lang="en-US" altLang="ja-JP" sz="1400" dirty="0">
                        <a:latin typeface="MS UI Gothic"/>
                        <a:cs typeface="MS UI Gothic"/>
                      </a:endParaRPr>
                    </a:p>
                    <a:p>
                      <a:pPr algn="ctr">
                        <a:lnSpc>
                          <a:spcPts val="1075"/>
                        </a:lnSpc>
                      </a:pPr>
                      <a:endParaRPr lang="en-US" altLang="ja-JP" sz="1400" dirty="0">
                        <a:latin typeface="MS UI Gothic"/>
                        <a:cs typeface="MS UI Gothic"/>
                      </a:endParaRPr>
                    </a:p>
                  </a:txBody>
                  <a:tcPr marL="0" marR="0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85420">
                        <a:lnSpc>
                          <a:spcPts val="2115"/>
                        </a:lnSpc>
                        <a:tabLst>
                          <a:tab pos="542290" algn="l"/>
                        </a:tabLst>
                      </a:pPr>
                      <a:endParaRPr sz="1400" dirty="0">
                        <a:latin typeface="MS UI Gothic"/>
                        <a:cs typeface="MS UI Gothic"/>
                      </a:endParaRPr>
                    </a:p>
                  </a:txBody>
                  <a:tcPr marL="0" marR="0" marT="127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⑦　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14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：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00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～</a:t>
                      </a:r>
                      <a:endParaRPr lang="en-US" altLang="ja-JP" sz="1400" dirty="0">
                        <a:latin typeface="MS UI Gothic"/>
                        <a:cs typeface="MS UI Gothic"/>
                      </a:endParaRPr>
                    </a:p>
                  </a:txBody>
                  <a:tcPr marL="0" marR="0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endParaRPr lang="en-US" altLang="ja-JP" sz="1200" dirty="0">
                        <a:latin typeface="MS UI Gothic"/>
                        <a:cs typeface="MS UI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⑧　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14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：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30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～</a:t>
                      </a:r>
                      <a:endParaRPr lang="en-US" altLang="ja-JP" sz="1400" dirty="0">
                        <a:latin typeface="MS UI Gothic"/>
                        <a:cs typeface="MS UI Gothic"/>
                      </a:endParaRPr>
                    </a:p>
                    <a:p>
                      <a:pPr algn="ctr">
                        <a:lnSpc>
                          <a:spcPts val="1075"/>
                        </a:lnSpc>
                      </a:pPr>
                      <a:endParaRPr lang="en-US" altLang="ja-JP" sz="1400" dirty="0">
                        <a:latin typeface="MS UI Gothic"/>
                        <a:cs typeface="MS UI Gothic"/>
                      </a:endParaRPr>
                    </a:p>
                  </a:txBody>
                  <a:tcPr marL="0" marR="0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endParaRPr lang="en-US" altLang="ja-JP" sz="1200" dirty="0">
                        <a:latin typeface="MS UI Gothic"/>
                        <a:cs typeface="MS UI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⑨　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15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：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00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～</a:t>
                      </a:r>
                      <a:endParaRPr lang="en-US" altLang="ja-JP" sz="1400" dirty="0">
                        <a:latin typeface="MS UI Gothic"/>
                        <a:cs typeface="MS UI Gothic"/>
                      </a:endParaRPr>
                    </a:p>
                    <a:p>
                      <a:pPr algn="ctr">
                        <a:lnSpc>
                          <a:spcPts val="1075"/>
                        </a:lnSpc>
                      </a:pPr>
                      <a:endParaRPr sz="1400" dirty="0">
                        <a:latin typeface="MS UI Gothic"/>
                        <a:cs typeface="MS UI Gothic"/>
                      </a:endParaRPr>
                    </a:p>
                  </a:txBody>
                  <a:tcPr marL="0" marR="0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endParaRPr lang="en-US" altLang="ja-JP" sz="1200" dirty="0">
                        <a:latin typeface="MS UI Gothic"/>
                        <a:cs typeface="MS UI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⑩　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15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：</a:t>
                      </a:r>
                      <a:r>
                        <a:rPr lang="en-US" altLang="ja-JP" sz="1400" dirty="0">
                          <a:latin typeface="MS UI Gothic"/>
                          <a:cs typeface="MS UI Gothic"/>
                        </a:rPr>
                        <a:t>30</a:t>
                      </a:r>
                      <a:r>
                        <a:rPr lang="ja-JP" altLang="en-US" sz="1400" dirty="0">
                          <a:latin typeface="MS UI Gothic"/>
                          <a:cs typeface="MS UI Gothic"/>
                        </a:rPr>
                        <a:t>～</a:t>
                      </a:r>
                      <a:endParaRPr lang="en-US" altLang="ja-JP" sz="1400" dirty="0">
                        <a:latin typeface="MS UI Gothic"/>
                        <a:cs typeface="MS UI Gothic"/>
                      </a:endParaRPr>
                    </a:p>
                    <a:p>
                      <a:pPr algn="ctr">
                        <a:lnSpc>
                          <a:spcPts val="1075"/>
                        </a:lnSpc>
                      </a:pPr>
                      <a:endParaRPr sz="1400" dirty="0">
                        <a:latin typeface="MS UI Gothic"/>
                        <a:cs typeface="MS UI Gothic"/>
                      </a:endParaRPr>
                    </a:p>
                  </a:txBody>
                  <a:tcPr marL="0" marR="0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436848"/>
                  </a:ext>
                </a:extLst>
              </a:tr>
              <a:tr h="3199424">
                <a:tc gridSpan="12">
                  <a:txBody>
                    <a:bodyPr/>
                    <a:lstStyle/>
                    <a:p>
                      <a:pPr marL="273685" indent="-229870">
                        <a:lnSpc>
                          <a:spcPts val="2150"/>
                        </a:lnSpc>
                        <a:buSzPct val="94444"/>
                        <a:buChar char="○"/>
                        <a:tabLst>
                          <a:tab pos="274320" algn="l"/>
                        </a:tabLst>
                      </a:pPr>
                      <a:r>
                        <a:rPr sz="1800" dirty="0" err="1">
                          <a:latin typeface="MS PGothic"/>
                          <a:cs typeface="MS PGothic"/>
                        </a:rPr>
                        <a:t>相談</a:t>
                      </a:r>
                      <a:r>
                        <a:rPr sz="1800" spc="-20" dirty="0" err="1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1800" spc="-10" dirty="0" err="1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800" spc="-5" dirty="0" err="1">
                          <a:latin typeface="MS PGothic"/>
                          <a:cs typeface="MS PGothic"/>
                        </a:rPr>
                        <a:t>い内</a:t>
                      </a:r>
                      <a:r>
                        <a:rPr sz="1800" dirty="0" err="1">
                          <a:latin typeface="MS PGothic"/>
                          <a:cs typeface="MS PGothic"/>
                        </a:rPr>
                        <a:t>容</a:t>
                      </a:r>
                      <a:r>
                        <a:rPr sz="1800" spc="-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600" spc="10" dirty="0">
                          <a:latin typeface="MS PGothic"/>
                          <a:cs typeface="MS PGothic"/>
                        </a:rPr>
                        <a:t>（具体</a:t>
                      </a:r>
                      <a:r>
                        <a:rPr sz="1600" dirty="0">
                          <a:latin typeface="MS PGothic"/>
                          <a:cs typeface="MS PGothic"/>
                        </a:rPr>
                        <a:t>的</a:t>
                      </a:r>
                      <a:r>
                        <a:rPr sz="1600" spc="10" dirty="0">
                          <a:latin typeface="MS PGothic"/>
                          <a:cs typeface="MS PGothic"/>
                        </a:rPr>
                        <a:t>相談</a:t>
                      </a:r>
                      <a:r>
                        <a:rPr sz="1600" dirty="0">
                          <a:latin typeface="MS PGothic"/>
                          <a:cs typeface="MS PGothic"/>
                        </a:rPr>
                        <a:t>内</a:t>
                      </a:r>
                      <a:r>
                        <a:rPr sz="1600" spc="10" dirty="0">
                          <a:latin typeface="MS PGothic"/>
                          <a:cs typeface="MS PGothic"/>
                        </a:rPr>
                        <a:t>容</a:t>
                      </a:r>
                      <a:r>
                        <a:rPr sz="1600" spc="-10" dirty="0">
                          <a:latin typeface="MS PGothic"/>
                          <a:cs typeface="MS PGothic"/>
                        </a:rPr>
                        <a:t>を</a:t>
                      </a:r>
                      <a:r>
                        <a:rPr sz="1600" spc="10" dirty="0">
                          <a:latin typeface="MS PGothic"/>
                          <a:cs typeface="MS PGothic"/>
                        </a:rPr>
                        <a:t>詳細</a:t>
                      </a:r>
                      <a:r>
                        <a:rPr sz="1600" spc="-5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1600" spc="-20" dirty="0">
                          <a:latin typeface="MS PGothic"/>
                          <a:cs typeface="MS PGothic"/>
                        </a:rPr>
                        <a:t>記</a:t>
                      </a:r>
                      <a:r>
                        <a:rPr sz="1600" spc="10" dirty="0">
                          <a:latin typeface="MS PGothic"/>
                          <a:cs typeface="MS PGothic"/>
                        </a:rPr>
                        <a:t>載く</a:t>
                      </a:r>
                      <a:r>
                        <a:rPr sz="1600" spc="-20" dirty="0">
                          <a:latin typeface="MS PGothic"/>
                          <a:cs typeface="MS PGothic"/>
                        </a:rPr>
                        <a:t>だ</a:t>
                      </a:r>
                      <a:r>
                        <a:rPr sz="1600" spc="-5" dirty="0">
                          <a:latin typeface="MS PGothic"/>
                          <a:cs typeface="MS PGothic"/>
                        </a:rPr>
                        <a:t>さ</a:t>
                      </a:r>
                      <a:r>
                        <a:rPr sz="1600" spc="-1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600" spc="5" dirty="0">
                          <a:latin typeface="MS PGothic"/>
                          <a:cs typeface="MS PGothic"/>
                        </a:rPr>
                        <a:t>）</a:t>
                      </a:r>
                      <a:endParaRPr sz="1600" dirty="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20" dirty="0"/>
              <a:t>FAX:0551-32-1215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80819" y="398743"/>
            <a:ext cx="6068060" cy="118491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2400" spc="-15" dirty="0">
                <a:solidFill>
                  <a:srgbClr val="767070"/>
                </a:solidFill>
                <a:latin typeface="Calibri"/>
                <a:cs typeface="Calibri"/>
                <a:hlinkClick r:id="rId2"/>
              </a:rPr>
              <a:t>MAIL:hokuto@shokokai-yamanashi.or.jp</a:t>
            </a:r>
            <a:endParaRPr sz="2400">
              <a:latin typeface="Calibri"/>
              <a:cs typeface="Calibri"/>
            </a:endParaRPr>
          </a:p>
          <a:p>
            <a:pPr marL="395605">
              <a:lnSpc>
                <a:spcPct val="100000"/>
              </a:lnSpc>
              <a:spcBef>
                <a:spcPts val="919"/>
              </a:spcBef>
            </a:pPr>
            <a:r>
              <a:rPr sz="2000" spc="35" dirty="0">
                <a:latin typeface="MS UI Gothic"/>
                <a:cs typeface="MS UI Gothic"/>
              </a:rPr>
              <a:t>消費</a:t>
            </a:r>
            <a:r>
              <a:rPr sz="2000" spc="190" dirty="0">
                <a:latin typeface="MS UI Gothic"/>
                <a:cs typeface="MS UI Gothic"/>
              </a:rPr>
              <a:t>税イン</a:t>
            </a:r>
            <a:r>
              <a:rPr sz="2000" spc="370" dirty="0">
                <a:latin typeface="MS UI Gothic"/>
                <a:cs typeface="MS UI Gothic"/>
              </a:rPr>
              <a:t>ボ</a:t>
            </a:r>
            <a:r>
              <a:rPr sz="2000" spc="330" dirty="0">
                <a:latin typeface="MS UI Gothic"/>
                <a:cs typeface="MS UI Gothic"/>
              </a:rPr>
              <a:t>イ</a:t>
            </a:r>
            <a:r>
              <a:rPr sz="2000" spc="45" dirty="0">
                <a:latin typeface="MS UI Gothic"/>
                <a:cs typeface="MS UI Gothic"/>
              </a:rPr>
              <a:t>ス制度個</a:t>
            </a:r>
            <a:r>
              <a:rPr sz="2000" spc="70" dirty="0">
                <a:latin typeface="MS UI Gothic"/>
                <a:cs typeface="MS UI Gothic"/>
              </a:rPr>
              <a:t>別</a:t>
            </a:r>
            <a:r>
              <a:rPr sz="2000" spc="-10" dirty="0">
                <a:latin typeface="MS UI Gothic"/>
                <a:cs typeface="MS UI Gothic"/>
              </a:rPr>
              <a:t>相</a:t>
            </a:r>
            <a:r>
              <a:rPr sz="2000" spc="15" dirty="0">
                <a:latin typeface="MS UI Gothic"/>
                <a:cs typeface="MS UI Gothic"/>
              </a:rPr>
              <a:t>談会申込書</a:t>
            </a:r>
            <a:endParaRPr sz="2000">
              <a:latin typeface="MS UI Gothic"/>
              <a:cs typeface="MS UI Gothic"/>
            </a:endParaRPr>
          </a:p>
          <a:p>
            <a:pPr marR="5080" algn="r">
              <a:lnSpc>
                <a:spcPct val="100000"/>
              </a:lnSpc>
              <a:spcBef>
                <a:spcPts val="405"/>
              </a:spcBef>
              <a:tabLst>
                <a:tab pos="762000" algn="l"/>
                <a:tab pos="1118235" algn="l"/>
              </a:tabLst>
            </a:pPr>
            <a:r>
              <a:rPr sz="1200" spc="-5" dirty="0">
                <a:latin typeface="MS PGothic"/>
                <a:cs typeface="MS PGothic"/>
              </a:rPr>
              <a:t>令</a:t>
            </a:r>
            <a:r>
              <a:rPr sz="1200" dirty="0">
                <a:latin typeface="MS PGothic"/>
                <a:cs typeface="MS PGothic"/>
              </a:rPr>
              <a:t>和</a:t>
            </a:r>
            <a:r>
              <a:rPr sz="1200" spc="420" dirty="0">
                <a:latin typeface="MS PGothic"/>
                <a:cs typeface="MS PGothic"/>
              </a:rPr>
              <a:t> </a:t>
            </a:r>
            <a:r>
              <a:rPr sz="1200" dirty="0">
                <a:latin typeface="MS PGothic"/>
                <a:cs typeface="MS PGothic"/>
              </a:rPr>
              <a:t>年	月	日</a:t>
            </a:r>
            <a:endParaRPr sz="1200">
              <a:latin typeface="MS PGothic"/>
              <a:cs typeface="MS P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707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312</Words>
  <Application>Microsoft Office PowerPoint</Application>
  <PresentationFormat>ユーザー設定</PresentationFormat>
  <Paragraphs>110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Microsoft YaHei UI</vt:lpstr>
      <vt:lpstr>MS PGothic</vt:lpstr>
      <vt:lpstr>MS UI Gothic</vt:lpstr>
      <vt:lpstr>メイリオ</vt:lpstr>
      <vt:lpstr>Yu Gothic</vt:lpstr>
      <vt:lpstr>Calibri</vt:lpstr>
      <vt:lpstr>Cambria</vt:lpstr>
      <vt:lpstr>Segoe UI Symbol</vt:lpstr>
      <vt:lpstr>Times New Roman</vt:lpstr>
      <vt:lpstr>Office Theme</vt:lpstr>
      <vt:lpstr>PowerPoint プレゼンテーション</vt:lpstr>
      <vt:lpstr>FAX:0551-32-1215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hkt502</dc:creator>
  <cp:lastModifiedBy>user01</cp:lastModifiedBy>
  <cp:revision>12</cp:revision>
  <cp:lastPrinted>2023-07-18T02:00:12Z</cp:lastPrinted>
  <dcterms:created xsi:type="dcterms:W3CDTF">2023-07-07T00:53:01Z</dcterms:created>
  <dcterms:modified xsi:type="dcterms:W3CDTF">2023-07-18T07:36:58Z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2023-07-07T00:00:00Z</vt:filetime>
  </property>
</Properties>
</file>